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5029200" cy="7772400"/>
  <p:notesSz cx="50292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7190" y="2409444"/>
            <a:ext cx="427482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4380" y="4352544"/>
            <a:ext cx="352044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51460" y="1787652"/>
            <a:ext cx="218770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590038" y="1787652"/>
            <a:ext cx="218770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1460" y="310896"/>
            <a:ext cx="452628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460" y="1787652"/>
            <a:ext cx="452628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709928" y="7228332"/>
            <a:ext cx="1609344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251460" y="7228332"/>
            <a:ext cx="115671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21024" y="7228332"/>
            <a:ext cx="115671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sherrie.cordi@usace.army.mil" TargetMode="External"/><Relationship Id="rId3" Type="http://schemas.openxmlformats.org/officeDocument/2006/relationships/hyperlink" Target="mailto:priscilla.g.sweeney@usace.army.mil" TargetMode="External"/><Relationship Id="rId4" Type="http://schemas.openxmlformats.org/officeDocument/2006/relationships/hyperlink" Target="mailto:donny.d.davidson@usace.army.mil" TargetMode="External"/><Relationship Id="rId5" Type="http://schemas.openxmlformats.org/officeDocument/2006/relationships/hyperlink" Target="mailto:donald.s.callahan@usace.army.mil" TargetMode="External"/><Relationship Id="rId6" Type="http://schemas.openxmlformats.org/officeDocument/2006/relationships/hyperlink" Target="mailto:andrea.l.williams@usace.army.mil" TargetMode="External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hyperlink" Target="mailto:jason.e.allmon@usace.army.mil" TargetMode="External"/><Relationship Id="rId4" Type="http://schemas.openxmlformats.org/officeDocument/2006/relationships/hyperlink" Target="mailto:kevin.w.bland@usace.army.mil" TargetMode="External"/><Relationship Id="rId5" Type="http://schemas.openxmlformats.org/officeDocument/2006/relationships/hyperlink" Target="mailto:chad.c.chrisco@usace.army.mil" TargetMode="External"/><Relationship Id="rId6" Type="http://schemas.openxmlformats.org/officeDocument/2006/relationships/hyperlink" Target="mailto:zachary.h.cook@usace.army.mil" TargetMode="External"/><Relationship Id="rId7" Type="http://schemas.openxmlformats.org/officeDocument/2006/relationships/hyperlink" Target="mailto:jason.e.dickard@usace.army.mil" TargetMode="External"/><Relationship Id="rId8" Type="http://schemas.openxmlformats.org/officeDocument/2006/relationships/hyperlink" Target="mailto:riley.k.eason@usace.army.mil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hyperlink" Target="mailto:william.b.grantham@usace.army.mil" TargetMode="External"/><Relationship Id="rId4" Type="http://schemas.openxmlformats.org/officeDocument/2006/relationships/hyperlink" Target="mailto:brian.m.schneider@usace.army.mil" TargetMode="External"/><Relationship Id="rId5" Type="http://schemas.openxmlformats.org/officeDocument/2006/relationships/hyperlink" Target="mailto:william.a.simmerman@usace.army.mil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292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23765"/>
            <a:ext cx="5029200" cy="504863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289303" y="2705925"/>
            <a:ext cx="2597150" cy="1811020"/>
          </a:xfrm>
          <a:custGeom>
            <a:avLst/>
            <a:gdLst/>
            <a:ahLst/>
            <a:cxnLst/>
            <a:rect l="l" t="t" r="r" b="b"/>
            <a:pathLst>
              <a:path w="2597150" h="1811020">
                <a:moveTo>
                  <a:pt x="0" y="1810829"/>
                </a:moveTo>
                <a:lnTo>
                  <a:pt x="2596896" y="1810829"/>
                </a:lnTo>
                <a:lnTo>
                  <a:pt x="2596896" y="0"/>
                </a:lnTo>
                <a:lnTo>
                  <a:pt x="0" y="0"/>
                </a:lnTo>
                <a:lnTo>
                  <a:pt x="0" y="1810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289303" y="2198116"/>
            <a:ext cx="2597150" cy="208915"/>
          </a:xfrm>
          <a:custGeom>
            <a:avLst/>
            <a:gdLst/>
            <a:ahLst/>
            <a:cxnLst/>
            <a:rect l="l" t="t" r="r" b="b"/>
            <a:pathLst>
              <a:path w="2597150" h="208914">
                <a:moveTo>
                  <a:pt x="0" y="208534"/>
                </a:moveTo>
                <a:lnTo>
                  <a:pt x="2596896" y="208534"/>
                </a:lnTo>
                <a:lnTo>
                  <a:pt x="2596896" y="0"/>
                </a:lnTo>
                <a:lnTo>
                  <a:pt x="0" y="0"/>
                </a:lnTo>
                <a:lnTo>
                  <a:pt x="0" y="2085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289303" y="2400300"/>
          <a:ext cx="2678430" cy="3935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9530"/>
              </a:tblGrid>
              <a:tr h="299085">
                <a:tc>
                  <a:txBody>
                    <a:bodyPr/>
                    <a:lstStyle/>
                    <a:p>
                      <a:pPr algn="r" marR="3778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300">
                          <a:solidFill>
                            <a:srgbClr val="003269"/>
                          </a:solidFill>
                          <a:latin typeface="Arial Black"/>
                          <a:cs typeface="Arial Black"/>
                        </a:rPr>
                        <a:t>SERVICES</a:t>
                      </a:r>
                      <a:r>
                        <a:rPr dirty="0" sz="1300" spc="335">
                          <a:solidFill>
                            <a:srgbClr val="00326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300" spc="-10">
                          <a:solidFill>
                            <a:srgbClr val="003269"/>
                          </a:solidFill>
                          <a:latin typeface="Arial Black"/>
                          <a:cs typeface="Arial Black"/>
                        </a:rPr>
                        <a:t>NEEDED</a:t>
                      </a:r>
                      <a:endParaRPr sz="1300">
                        <a:latin typeface="Arial Black"/>
                        <a:cs typeface="Arial Black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8EBBE3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1200" spc="-6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Maintenance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Crane</a:t>
                      </a:r>
                      <a:r>
                        <a:rPr dirty="0" sz="1200" spc="-25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200" spc="-25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Forklift</a:t>
                      </a:r>
                      <a:r>
                        <a:rPr dirty="0" sz="1200" spc="-25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Inspections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Custodial Services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1200" spc="-45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dirty="0" sz="1200" spc="-4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Device</a:t>
                      </a:r>
                      <a:r>
                        <a:rPr dirty="0" sz="1200" spc="-4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Inspections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Mowing</a:t>
                      </a:r>
                      <a:r>
                        <a:rPr dirty="0" sz="1200" spc="-45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Pest</a:t>
                      </a:r>
                      <a:r>
                        <a:rPr dirty="0" sz="1200" spc="-5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dirty="0" sz="1200" spc="-5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Sandblasting </a:t>
                      </a: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Painting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Temporary</a:t>
                      </a:r>
                      <a:r>
                        <a:rPr dirty="0" sz="1200" spc="-65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algn="r" marR="3860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300">
                          <a:solidFill>
                            <a:srgbClr val="003269"/>
                          </a:solidFill>
                          <a:latin typeface="Arial Black"/>
                          <a:cs typeface="Arial Black"/>
                        </a:rPr>
                        <a:t>SUPPLIES</a:t>
                      </a:r>
                      <a:r>
                        <a:rPr dirty="0" sz="1300" spc="360">
                          <a:solidFill>
                            <a:srgbClr val="00326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300" spc="-10">
                          <a:solidFill>
                            <a:srgbClr val="003269"/>
                          </a:solidFill>
                          <a:latin typeface="Arial Black"/>
                          <a:cs typeface="Arial Black"/>
                        </a:rPr>
                        <a:t>NEEDED</a:t>
                      </a:r>
                      <a:endParaRPr sz="1300">
                        <a:latin typeface="Arial Black"/>
                        <a:cs typeface="Arial Black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8EBBE3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Equipment</a:t>
                      </a:r>
                      <a:r>
                        <a:rPr dirty="0" sz="1200" spc="-35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Rental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Heavy</a:t>
                      </a:r>
                      <a:r>
                        <a:rPr dirty="0" sz="1200" spc="-45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Equipment</a:t>
                      </a:r>
                      <a:r>
                        <a:rPr dirty="0" sz="1200" spc="-4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Repair</a:t>
                      </a:r>
                      <a:r>
                        <a:rPr dirty="0" sz="1200" spc="-45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Parts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1200" spc="-25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Furniture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Steel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Truck</a:t>
                      </a:r>
                      <a:r>
                        <a:rPr dirty="0" sz="1200" spc="-4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Delivered</a:t>
                      </a:r>
                      <a:r>
                        <a:rPr dirty="0" sz="1200" spc="-35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Stone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Utility</a:t>
                      </a:r>
                      <a:r>
                        <a:rPr dirty="0" sz="1200" spc="-4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Vehicles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Welder’s</a:t>
                      </a:r>
                      <a:r>
                        <a:rPr dirty="0" sz="1200" spc="-4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3269"/>
                          </a:solidFill>
                          <a:latin typeface="Arial"/>
                          <a:cs typeface="Arial"/>
                        </a:rPr>
                        <a:t>Equipment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6" name="object 6" descr=""/>
          <p:cNvGrpSpPr/>
          <p:nvPr/>
        </p:nvGrpSpPr>
        <p:grpSpPr>
          <a:xfrm>
            <a:off x="0" y="0"/>
            <a:ext cx="5029200" cy="2198370"/>
            <a:chOff x="0" y="0"/>
            <a:chExt cx="5029200" cy="2198370"/>
          </a:xfrm>
        </p:grpSpPr>
        <p:sp>
          <p:nvSpPr>
            <p:cNvPr id="7" name="object 7" descr=""/>
            <p:cNvSpPr/>
            <p:nvPr/>
          </p:nvSpPr>
          <p:spPr>
            <a:xfrm>
              <a:off x="1289303" y="1412239"/>
              <a:ext cx="2597150" cy="408940"/>
            </a:xfrm>
            <a:custGeom>
              <a:avLst/>
              <a:gdLst/>
              <a:ahLst/>
              <a:cxnLst/>
              <a:rect l="l" t="t" r="r" b="b"/>
              <a:pathLst>
                <a:path w="2597150" h="408939">
                  <a:moveTo>
                    <a:pt x="0" y="408686"/>
                  </a:moveTo>
                  <a:lnTo>
                    <a:pt x="2596896" y="408686"/>
                  </a:lnTo>
                  <a:lnTo>
                    <a:pt x="2596896" y="0"/>
                  </a:lnTo>
                  <a:lnTo>
                    <a:pt x="0" y="0"/>
                  </a:lnTo>
                  <a:lnTo>
                    <a:pt x="0" y="4086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0" y="1820926"/>
              <a:ext cx="5029200" cy="377190"/>
            </a:xfrm>
            <a:custGeom>
              <a:avLst/>
              <a:gdLst/>
              <a:ahLst/>
              <a:cxnLst/>
              <a:rect l="l" t="t" r="r" b="b"/>
              <a:pathLst>
                <a:path w="5029200" h="377189">
                  <a:moveTo>
                    <a:pt x="5029200" y="0"/>
                  </a:moveTo>
                  <a:lnTo>
                    <a:pt x="0" y="0"/>
                  </a:lnTo>
                  <a:lnTo>
                    <a:pt x="0" y="377189"/>
                  </a:lnTo>
                  <a:lnTo>
                    <a:pt x="5029200" y="377189"/>
                  </a:lnTo>
                  <a:lnTo>
                    <a:pt x="5029200" y="0"/>
                  </a:lnTo>
                  <a:close/>
                </a:path>
              </a:pathLst>
            </a:custGeom>
            <a:solidFill>
              <a:srgbClr val="0032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029200" cy="1801012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555553" y="1868135"/>
            <a:ext cx="39185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8EBBE3"/>
                </a:solidFill>
                <a:latin typeface="Arial Black"/>
                <a:cs typeface="Arial Black"/>
              </a:rPr>
              <a:t>MEMPHIS</a:t>
            </a:r>
            <a:r>
              <a:rPr dirty="0" sz="1500" spc="-85">
                <a:solidFill>
                  <a:srgbClr val="8EBBE3"/>
                </a:solidFill>
                <a:latin typeface="Arial Black"/>
                <a:cs typeface="Arial Black"/>
              </a:rPr>
              <a:t> </a:t>
            </a:r>
            <a:r>
              <a:rPr dirty="0" sz="1500">
                <a:solidFill>
                  <a:srgbClr val="8EBBE3"/>
                </a:solidFill>
                <a:latin typeface="Arial Black"/>
                <a:cs typeface="Arial Black"/>
              </a:rPr>
              <a:t>DISTRICT</a:t>
            </a:r>
            <a:r>
              <a:rPr dirty="0" sz="1500" spc="-85">
                <a:solidFill>
                  <a:srgbClr val="8EBBE3"/>
                </a:solidFill>
                <a:latin typeface="Arial Black"/>
                <a:cs typeface="Arial Black"/>
              </a:rPr>
              <a:t> </a:t>
            </a:r>
            <a:r>
              <a:rPr dirty="0" sz="1500" spc="-10">
                <a:solidFill>
                  <a:srgbClr val="8EBBE3"/>
                </a:solidFill>
                <a:latin typeface="Arial Black"/>
                <a:cs typeface="Arial Black"/>
              </a:rPr>
              <a:t>OPPORTUNITIES</a:t>
            </a:r>
            <a:endParaRPr sz="1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5029200" y="0"/>
                </a:moveTo>
                <a:lnTo>
                  <a:pt x="0" y="0"/>
                </a:lnTo>
                <a:lnTo>
                  <a:pt x="0" y="7772400"/>
                </a:lnTo>
                <a:lnTo>
                  <a:pt x="5029200" y="7772400"/>
                </a:lnTo>
                <a:lnTo>
                  <a:pt x="5029200" y="0"/>
                </a:lnTo>
                <a:close/>
              </a:path>
            </a:pathLst>
          </a:custGeom>
          <a:solidFill>
            <a:srgbClr val="6768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78459" y="2198370"/>
            <a:ext cx="4272280" cy="3587115"/>
          </a:xfrm>
          <a:custGeom>
            <a:avLst/>
            <a:gdLst/>
            <a:ahLst/>
            <a:cxnLst/>
            <a:rect l="l" t="t" r="r" b="b"/>
            <a:pathLst>
              <a:path w="4272280" h="3587115">
                <a:moveTo>
                  <a:pt x="4272280" y="0"/>
                </a:moveTo>
                <a:lnTo>
                  <a:pt x="0" y="0"/>
                </a:lnTo>
                <a:lnTo>
                  <a:pt x="0" y="3586733"/>
                </a:lnTo>
                <a:lnTo>
                  <a:pt x="4272280" y="3586733"/>
                </a:lnTo>
                <a:lnTo>
                  <a:pt x="4272280" y="0"/>
                </a:lnTo>
                <a:close/>
              </a:path>
            </a:pathLst>
          </a:custGeom>
          <a:solidFill>
            <a:srgbClr val="F1D6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54202" y="2298144"/>
            <a:ext cx="3879850" cy="322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3370">
              <a:lnSpc>
                <a:spcPct val="145800"/>
              </a:lnSpc>
              <a:spcBef>
                <a:spcPts val="100"/>
              </a:spcBef>
            </a:pPr>
            <a:r>
              <a:rPr dirty="0" sz="1200" spc="-10">
                <a:solidFill>
                  <a:srgbClr val="003269"/>
                </a:solidFill>
                <a:latin typeface="Arial Black"/>
                <a:cs typeface="Arial Black"/>
              </a:rPr>
              <a:t>DISCLAIMER:</a:t>
            </a:r>
            <a:r>
              <a:rPr dirty="0" sz="1200" spc="-80">
                <a:solidFill>
                  <a:srgbClr val="003269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This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acquisition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forecast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is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provided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for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informational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purposes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only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and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is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subject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3269"/>
                </a:solidFill>
                <a:latin typeface="Arial"/>
                <a:cs typeface="Arial"/>
              </a:rPr>
              <a:t>to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change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without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notice.</a:t>
            </a:r>
            <a:r>
              <a:rPr dirty="0" sz="1200" spc="-3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forecasts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are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based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3269"/>
                </a:solidFill>
                <a:latin typeface="Arial"/>
                <a:cs typeface="Arial"/>
              </a:rPr>
              <a:t>on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current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program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and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project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data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and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are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intended</a:t>
            </a:r>
            <a:r>
              <a:rPr dirty="0" sz="1200" spc="50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to</a:t>
            </a:r>
            <a:r>
              <a:rPr dirty="0" sz="1200" spc="-2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assist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potential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contractors</a:t>
            </a:r>
            <a:r>
              <a:rPr dirty="0" sz="1200" spc="-2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identifying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upcoming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opportunities.</a:t>
            </a:r>
            <a:r>
              <a:rPr dirty="0" sz="1200" spc="-3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The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U.S.</a:t>
            </a:r>
            <a:r>
              <a:rPr dirty="0" sz="1200" spc="-7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Army Corps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Engineers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(USACE)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Memphis District makes no 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guarantees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regarding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the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accuracy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or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completeness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3269"/>
                </a:solidFill>
                <a:latin typeface="Arial"/>
                <a:cs typeface="Arial"/>
              </a:rPr>
              <a:t>the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information</a:t>
            </a:r>
            <a:r>
              <a:rPr dirty="0" sz="1200" spc="-2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presented.</a:t>
            </a:r>
            <a:r>
              <a:rPr dirty="0" sz="1200" spc="-8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All</a:t>
            </a:r>
            <a:r>
              <a:rPr dirty="0" sz="1200" spc="-2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interested</a:t>
            </a:r>
            <a:r>
              <a:rPr dirty="0" sz="1200" spc="-2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parties</a:t>
            </a:r>
            <a:r>
              <a:rPr dirty="0" sz="1200" spc="-2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3269"/>
                </a:solidFill>
                <a:latin typeface="Arial"/>
                <a:cs typeface="Arial"/>
              </a:rPr>
              <a:t>are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encouraged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conduct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their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own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research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and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verify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45800"/>
              </a:lnSpc>
            </a:pP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details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before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pursuing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any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opportunities.</a:t>
            </a:r>
            <a:r>
              <a:rPr dirty="0" sz="1200" spc="-2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This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forecast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does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not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constitute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a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solicitation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or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request</a:t>
            </a:r>
            <a:r>
              <a:rPr dirty="0" sz="120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3269"/>
                </a:solidFill>
                <a:latin typeface="Arial"/>
                <a:cs typeface="Arial"/>
              </a:rPr>
              <a:t>for</a:t>
            </a:r>
            <a:r>
              <a:rPr dirty="0" sz="1200" spc="-10">
                <a:solidFill>
                  <a:srgbClr val="003269"/>
                </a:solidFill>
                <a:latin typeface="Arial"/>
                <a:cs typeface="Arial"/>
              </a:rPr>
              <a:t> proposals.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5029200" cy="7772400"/>
          </a:xfrm>
          <a:custGeom>
            <a:avLst/>
            <a:gdLst/>
            <a:ahLst/>
            <a:cxnLst/>
            <a:rect l="l" t="t" r="r" b="b"/>
            <a:pathLst>
              <a:path w="5029200" h="7772400">
                <a:moveTo>
                  <a:pt x="5029200" y="0"/>
                </a:moveTo>
                <a:lnTo>
                  <a:pt x="0" y="0"/>
                </a:lnTo>
                <a:lnTo>
                  <a:pt x="0" y="7772400"/>
                </a:lnTo>
                <a:lnTo>
                  <a:pt x="5029200" y="7772400"/>
                </a:lnTo>
                <a:lnTo>
                  <a:pt x="5029200" y="0"/>
                </a:lnTo>
                <a:close/>
              </a:path>
            </a:pathLst>
          </a:custGeom>
          <a:solidFill>
            <a:srgbClr val="6768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95138" y="1956607"/>
            <a:ext cx="4239260" cy="285432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dirty="0" sz="1600" b="1">
                <a:solidFill>
                  <a:srgbClr val="D49F44"/>
                </a:solidFill>
                <a:latin typeface="Century Gothic"/>
                <a:cs typeface="Century Gothic"/>
              </a:rPr>
              <a:t>MEMPHIS</a:t>
            </a:r>
            <a:r>
              <a:rPr dirty="0" sz="1600" spc="-70" b="1">
                <a:solidFill>
                  <a:srgbClr val="D49F44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D49F44"/>
                </a:solidFill>
                <a:latin typeface="Century Gothic"/>
                <a:cs typeface="Century Gothic"/>
              </a:rPr>
              <a:t>DISTRICT</a:t>
            </a:r>
            <a:r>
              <a:rPr dirty="0" sz="1600" spc="-70" b="1">
                <a:solidFill>
                  <a:srgbClr val="D49F44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D49F44"/>
                </a:solidFill>
                <a:latin typeface="Century Gothic"/>
                <a:cs typeface="Century Gothic"/>
              </a:rPr>
              <a:t>CONTACT</a:t>
            </a:r>
            <a:r>
              <a:rPr dirty="0" sz="1600" spc="-70" b="1">
                <a:solidFill>
                  <a:srgbClr val="D49F44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D49F44"/>
                </a:solidFill>
                <a:latin typeface="Century Gothic"/>
                <a:cs typeface="Century Gothic"/>
              </a:rPr>
              <a:t>INFORMATION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DISTRICT</a:t>
            </a:r>
            <a:r>
              <a:rPr dirty="0" sz="900" spc="-5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COMMANDER</a:t>
            </a:r>
            <a:endParaRPr sz="9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1000">
                <a:solidFill>
                  <a:srgbClr val="FFFFFF"/>
                </a:solidFill>
                <a:latin typeface="Arial Black"/>
                <a:cs typeface="Arial Black"/>
              </a:rPr>
              <a:t>Colonel</a:t>
            </a:r>
            <a:r>
              <a:rPr dirty="0" sz="1000" spc="-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00">
                <a:solidFill>
                  <a:srgbClr val="FFFFFF"/>
                </a:solidFill>
                <a:latin typeface="Arial Black"/>
                <a:cs typeface="Arial Black"/>
              </a:rPr>
              <a:t>Brian</a:t>
            </a:r>
            <a:r>
              <a:rPr dirty="0" sz="1000" spc="-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00">
                <a:solidFill>
                  <a:srgbClr val="FFFFFF"/>
                </a:solidFill>
                <a:latin typeface="Arial Black"/>
                <a:cs typeface="Arial Black"/>
              </a:rPr>
              <a:t>D.</a:t>
            </a:r>
            <a:r>
              <a:rPr dirty="0" sz="1000" spc="-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Arial Black"/>
                <a:cs typeface="Arial Black"/>
              </a:rPr>
              <a:t>Sawser</a:t>
            </a:r>
            <a:endParaRPr sz="1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dirty="0" sz="900" b="1">
                <a:solidFill>
                  <a:srgbClr val="F3D395"/>
                </a:solidFill>
                <a:latin typeface="Gill Sans MT"/>
                <a:cs typeface="Gill Sans MT"/>
              </a:rPr>
              <a:t>SMALL</a:t>
            </a:r>
            <a:r>
              <a:rPr dirty="0" sz="900" spc="-20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b="1">
                <a:solidFill>
                  <a:srgbClr val="F3D395"/>
                </a:solidFill>
                <a:latin typeface="Gill Sans MT"/>
                <a:cs typeface="Gill Sans MT"/>
              </a:rPr>
              <a:t>BUSINESS</a:t>
            </a: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 PROGRAM MANAGER</a:t>
            </a:r>
            <a:endParaRPr sz="9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Sherrie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Cordi</a:t>
            </a:r>
            <a:r>
              <a:rPr dirty="0" sz="1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Franklin Gothic Medium"/>
                <a:cs typeface="Franklin Gothic Medium"/>
              </a:rPr>
              <a:t>|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Franklin Gothic Medium"/>
                <a:cs typeface="Franklin Gothic Medium"/>
                <a:hlinkClick r:id="rId2"/>
              </a:rPr>
              <a:t>sherrie.cordi@usace.army.mil</a:t>
            </a:r>
            <a:endParaRPr sz="10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dirty="0" sz="900" spc="-35" b="1">
                <a:solidFill>
                  <a:srgbClr val="F3D395"/>
                </a:solidFill>
                <a:latin typeface="Gill Sans MT"/>
                <a:cs typeface="Gill Sans MT"/>
              </a:rPr>
              <a:t>CHIEF,</a:t>
            </a:r>
            <a:r>
              <a:rPr dirty="0" sz="900" spc="-75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CONTRACTING</a:t>
            </a:r>
            <a:r>
              <a:rPr dirty="0" sz="900" spc="35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DIVISION</a:t>
            </a:r>
            <a:endParaRPr sz="9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Priscilla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Sweeney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Franklin Gothic Medium"/>
                <a:cs typeface="Franklin Gothic Medium"/>
              </a:rPr>
              <a:t>|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Franklin Gothic Medium"/>
                <a:cs typeface="Franklin Gothic Medium"/>
                <a:hlinkClick r:id="rId3"/>
              </a:rPr>
              <a:t>priscilla.g.sweeney@usace.army.mil</a:t>
            </a:r>
            <a:endParaRPr sz="10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dirty="0" sz="900" spc="-35" b="1">
                <a:solidFill>
                  <a:srgbClr val="F3D395"/>
                </a:solidFill>
                <a:latin typeface="Gill Sans MT"/>
                <a:cs typeface="Gill Sans MT"/>
              </a:rPr>
              <a:t>CHIEF,</a:t>
            </a:r>
            <a:r>
              <a:rPr dirty="0" sz="900" spc="-85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PLANNING,</a:t>
            </a:r>
            <a:r>
              <a:rPr dirty="0" sz="900" spc="-85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PROGRAMS</a:t>
            </a:r>
            <a:r>
              <a:rPr dirty="0" sz="900" spc="15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b="1">
                <a:solidFill>
                  <a:srgbClr val="F3D395"/>
                </a:solidFill>
                <a:latin typeface="Gill Sans MT"/>
                <a:cs typeface="Gill Sans MT"/>
              </a:rPr>
              <a:t>&amp;</a:t>
            </a:r>
            <a:r>
              <a:rPr dirty="0" sz="900" spc="10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PROJECT</a:t>
            </a:r>
            <a:r>
              <a:rPr dirty="0" sz="900" spc="5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MANAGEMENT</a:t>
            </a:r>
            <a:r>
              <a:rPr dirty="0" sz="900" spc="5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DIVISION</a:t>
            </a:r>
            <a:endParaRPr sz="9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Donny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Davidson</a:t>
            </a:r>
            <a:r>
              <a:rPr dirty="0" sz="1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Franklin Gothic Medium"/>
                <a:cs typeface="Franklin Gothic Medium"/>
              </a:rPr>
              <a:t>|</a:t>
            </a:r>
            <a:r>
              <a:rPr dirty="0" sz="10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Franklin Gothic Medium"/>
                <a:cs typeface="Franklin Gothic Medium"/>
                <a:hlinkClick r:id="rId4"/>
              </a:rPr>
              <a:t>donny.d.davidson@usace.army.mil</a:t>
            </a:r>
            <a:endParaRPr sz="10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dirty="0" sz="900" spc="-35" b="1">
                <a:solidFill>
                  <a:srgbClr val="F3D395"/>
                </a:solidFill>
                <a:latin typeface="Gill Sans MT"/>
                <a:cs typeface="Gill Sans MT"/>
              </a:rPr>
              <a:t>CHIEF,</a:t>
            </a:r>
            <a:r>
              <a:rPr dirty="0" sz="900" spc="-80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ENGINEERING</a:t>
            </a:r>
            <a:r>
              <a:rPr dirty="0" sz="900" spc="25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b="1">
                <a:solidFill>
                  <a:srgbClr val="F3D395"/>
                </a:solidFill>
                <a:latin typeface="Gill Sans MT"/>
                <a:cs typeface="Gill Sans MT"/>
              </a:rPr>
              <a:t>&amp;</a:t>
            </a:r>
            <a:r>
              <a:rPr dirty="0" sz="900" spc="25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CONSTRUCTION</a:t>
            </a:r>
            <a:r>
              <a:rPr dirty="0" sz="900" spc="15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DIVISION</a:t>
            </a:r>
            <a:endParaRPr sz="9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Shane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Callahan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Franklin Gothic Medium"/>
                <a:cs typeface="Franklin Gothic Medium"/>
              </a:rPr>
              <a:t>|</a:t>
            </a:r>
            <a:r>
              <a:rPr dirty="0" sz="10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Franklin Gothic Medium"/>
                <a:cs typeface="Franklin Gothic Medium"/>
                <a:hlinkClick r:id="rId5"/>
              </a:rPr>
              <a:t>donald.s.callahan@usace.army.mil</a:t>
            </a:r>
            <a:endParaRPr sz="10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dirty="0" sz="900" spc="-35" b="1">
                <a:solidFill>
                  <a:srgbClr val="F3D395"/>
                </a:solidFill>
                <a:latin typeface="Gill Sans MT"/>
                <a:cs typeface="Gill Sans MT"/>
              </a:rPr>
              <a:t>CHIEF,</a:t>
            </a:r>
            <a:r>
              <a:rPr dirty="0" sz="900" spc="-90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OPERATIONS</a:t>
            </a:r>
            <a:r>
              <a:rPr dirty="0" sz="900" spc="10" b="1">
                <a:solidFill>
                  <a:srgbClr val="F3D395"/>
                </a:solidFill>
                <a:latin typeface="Gill Sans MT"/>
                <a:cs typeface="Gill Sans MT"/>
              </a:rPr>
              <a:t> </a:t>
            </a:r>
            <a:r>
              <a:rPr dirty="0" sz="900" spc="-10" b="1">
                <a:solidFill>
                  <a:srgbClr val="F3D395"/>
                </a:solidFill>
                <a:latin typeface="Gill Sans MT"/>
                <a:cs typeface="Gill Sans MT"/>
              </a:rPr>
              <a:t>DIVISION</a:t>
            </a:r>
            <a:endParaRPr sz="9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Andrea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Williams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FFFF"/>
                </a:solidFill>
                <a:latin typeface="Franklin Gothic Medium"/>
                <a:cs typeface="Franklin Gothic Medium"/>
              </a:rPr>
              <a:t>|</a:t>
            </a:r>
            <a:r>
              <a:rPr dirty="0" sz="1000" spc="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Franklin Gothic Medium"/>
                <a:cs typeface="Franklin Gothic Medium"/>
                <a:hlinkClick r:id="rId6"/>
              </a:rPr>
              <a:t>andrea.l.williams@usace.army.mil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88215" y="7377586"/>
            <a:ext cx="184721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MVM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DP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360-1-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9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│</a:t>
            </a:r>
            <a:r>
              <a:rPr dirty="0" sz="9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FEBUARY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139695" y="7103161"/>
            <a:ext cx="1178560" cy="186055"/>
            <a:chOff x="2139695" y="7103161"/>
            <a:chExt cx="1178560" cy="186055"/>
          </a:xfrm>
        </p:grpSpPr>
        <p:pic>
          <p:nvPicPr>
            <p:cNvPr id="6" name="object 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9695" y="7106332"/>
              <a:ext cx="150304" cy="17932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0355" y="7106221"/>
              <a:ext cx="143078" cy="18249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500528" y="7106221"/>
              <a:ext cx="198120" cy="179705"/>
            </a:xfrm>
            <a:custGeom>
              <a:avLst/>
              <a:gdLst/>
              <a:ahLst/>
              <a:cxnLst/>
              <a:rect l="l" t="t" r="r" b="b"/>
              <a:pathLst>
                <a:path w="198119" h="179704">
                  <a:moveTo>
                    <a:pt x="36233" y="0"/>
                  </a:moveTo>
                  <a:lnTo>
                    <a:pt x="0" y="0"/>
                  </a:lnTo>
                  <a:lnTo>
                    <a:pt x="0" y="179438"/>
                  </a:lnTo>
                  <a:lnTo>
                    <a:pt x="36233" y="179438"/>
                  </a:lnTo>
                  <a:lnTo>
                    <a:pt x="36233" y="0"/>
                  </a:lnTo>
                  <a:close/>
                </a:path>
                <a:path w="198119" h="179704">
                  <a:moveTo>
                    <a:pt x="198031" y="148958"/>
                  </a:moveTo>
                  <a:lnTo>
                    <a:pt x="107950" y="148958"/>
                  </a:lnTo>
                  <a:lnTo>
                    <a:pt x="107950" y="1638"/>
                  </a:lnTo>
                  <a:lnTo>
                    <a:pt x="71716" y="1638"/>
                  </a:lnTo>
                  <a:lnTo>
                    <a:pt x="71716" y="148958"/>
                  </a:lnTo>
                  <a:lnTo>
                    <a:pt x="71716" y="179438"/>
                  </a:lnTo>
                  <a:lnTo>
                    <a:pt x="198031" y="179438"/>
                  </a:lnTo>
                  <a:lnTo>
                    <a:pt x="198031" y="148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24268" y="7106221"/>
              <a:ext cx="150431" cy="17943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904312" y="7106221"/>
              <a:ext cx="36830" cy="179705"/>
            </a:xfrm>
            <a:custGeom>
              <a:avLst/>
              <a:gdLst/>
              <a:ahLst/>
              <a:cxnLst/>
              <a:rect l="l" t="t" r="r" b="b"/>
              <a:pathLst>
                <a:path w="36830" h="179704">
                  <a:moveTo>
                    <a:pt x="36233" y="0"/>
                  </a:moveTo>
                  <a:lnTo>
                    <a:pt x="0" y="0"/>
                  </a:lnTo>
                  <a:lnTo>
                    <a:pt x="0" y="179438"/>
                  </a:lnTo>
                  <a:lnTo>
                    <a:pt x="36233" y="179438"/>
                  </a:lnTo>
                  <a:lnTo>
                    <a:pt x="36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5428" y="7106217"/>
              <a:ext cx="142354" cy="17943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49841" y="7103161"/>
              <a:ext cx="167805" cy="185559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3411536" y="7103155"/>
            <a:ext cx="1177925" cy="186055"/>
            <a:chOff x="3411536" y="7103155"/>
            <a:chExt cx="1177925" cy="186055"/>
          </a:xfrm>
        </p:grpSpPr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11536" y="7103155"/>
              <a:ext cx="306122" cy="18568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1152" y="7103160"/>
              <a:ext cx="347554" cy="18555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7404" y="7106217"/>
              <a:ext cx="142341" cy="17943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91827" y="7103161"/>
              <a:ext cx="167805" cy="18555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5217" y="7194102"/>
              <a:ext cx="93751" cy="93751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8649" y="6961339"/>
            <a:ext cx="1601588" cy="377647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83333" y="5371084"/>
            <a:ext cx="948232" cy="905255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11300" y="346798"/>
            <a:ext cx="1627630" cy="15212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86495"/>
            <a:ext cx="5029200" cy="528590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436" y="12293"/>
            <a:ext cx="4715764" cy="1893874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13436" y="1844039"/>
          <a:ext cx="4792345" cy="5188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2380"/>
                <a:gridCol w="3447415"/>
              </a:tblGrid>
              <a:tr h="380365">
                <a:tc gridSpan="2"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500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MEMPHIS</a:t>
                      </a:r>
                      <a:r>
                        <a:rPr dirty="0" sz="1500" spc="-85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DISTRICT</a:t>
                      </a:r>
                      <a:r>
                        <a:rPr dirty="0" sz="1500" spc="-85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0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OPPORTUNITIES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76200">
                    <a:solidFill>
                      <a:srgbClr val="00326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7830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PROJECT</a:t>
                      </a:r>
                      <a:r>
                        <a:rPr dirty="0" sz="1000" spc="-2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NAME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66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DESCRIPTION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326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Marine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Surveyor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Services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Marine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Surveyor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services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for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vessel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inspections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greater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than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26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feet.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(3)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welders/gougers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(2)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forklifts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Rough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terrain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crane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50800" marR="2095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Electrical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deck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winches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controls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Crane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block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50800" marR="4064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(2)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Enclosed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riding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lawnmowers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Generator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load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bank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Powder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coating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system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(3)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UTVs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Helena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Floodwall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Replace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approximately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1,600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LF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floodwall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in downtown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Helena,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AR.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Air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compressor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system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Tractor</a:t>
                      </a:r>
                      <a:r>
                        <a:rPr dirty="0" sz="850" spc="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shop</a:t>
                      </a:r>
                      <a:r>
                        <a:rPr dirty="0" sz="850" spc="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lean-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50800" marR="1638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Richardson</a:t>
                      </a:r>
                      <a:r>
                        <a:rPr dirty="0" sz="850" spc="-4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Landing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Casting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Field</a:t>
                      </a:r>
                      <a:r>
                        <a:rPr dirty="0" sz="850" spc="-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Automated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Mat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Casting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Facility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349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DESIGN-BUILD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semi-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automated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casting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facility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on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grounds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existing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government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casting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yard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that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can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produce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minimum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50,000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squares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per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calendar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year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per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shift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maximum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capability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150,000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squares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annually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shifts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Greenbelt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Landing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1911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Construction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recreational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improvements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along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top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bank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Loosa-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hatchie-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Memphis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Revetment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include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new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boat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ramp,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deadman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anchors,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parking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lot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improvements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50800" marR="293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Stringout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Rehabilitation</a:t>
                      </a:r>
                      <a:r>
                        <a:rPr dirty="0" sz="850" spc="-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Project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Design,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bid,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build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new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Stringout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for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Ensley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Engineer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Yard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Roof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Replacement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Admin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building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BLDG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roof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replacement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Parking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Lot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Repairs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Parking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lot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asphalt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coatings/repairs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36175"/>
            <a:ext cx="5029200" cy="503622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293"/>
            <a:ext cx="4709159" cy="1893874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0" y="1844039"/>
          <a:ext cx="4779010" cy="5188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"/>
                <a:gridCol w="923290"/>
                <a:gridCol w="734060"/>
                <a:gridCol w="697230"/>
                <a:gridCol w="539750"/>
                <a:gridCol w="864234"/>
                <a:gridCol w="823594"/>
              </a:tblGrid>
              <a:tr h="380365">
                <a:tc gridSpan="7">
                  <a:txBody>
                    <a:bodyPr/>
                    <a:lstStyle/>
                    <a:p>
                      <a:pPr algn="ctr" marL="33210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500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FOR</a:t>
                      </a:r>
                      <a:r>
                        <a:rPr dirty="0" sz="1500" spc="-15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FISCAL</a:t>
                      </a:r>
                      <a:r>
                        <a:rPr dirty="0" sz="1500" spc="-5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YEAR</a:t>
                      </a:r>
                      <a:r>
                        <a:rPr dirty="0" sz="1500" spc="-5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2025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76200">
                    <a:solidFill>
                      <a:srgbClr val="00326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7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135255" indent="-755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ACQUISITION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STRATEGY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41605" indent="38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APPROX.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RELEASE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178435" marR="100330" indent="-704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ESTIMATE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RANGE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NAICS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283845" marR="129539" indent="-1466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TYPE</a:t>
                      </a:r>
                      <a:r>
                        <a:rPr dirty="0" sz="1000" spc="15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OF</a:t>
                      </a:r>
                      <a:r>
                        <a:rPr dirty="0" sz="1000" spc="25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SET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ASIDE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49860" indent="-38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PROGRAM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MANAGER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326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RFQ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CHRISCO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RFQ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Below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SAT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Small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Business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BLAND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RFQ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Below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SAT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Small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Business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BLAND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RFQ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Above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SAT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BLAND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RFQ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Below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SAT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Small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Business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BLAND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RFQ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Below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SAT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Small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Business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BLAND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RFQ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Below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SAT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Small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Business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BLAND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RFQ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Below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SAT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Small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Business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BLAND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RFQ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Below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SAT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Small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Business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BLAND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RFQ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Below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SAT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Small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Business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BLAND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RFP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$10M-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$25M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DICKARD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7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RFQ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Q3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Below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SAT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Small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Business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BLAND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RFQ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Q3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Below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SAT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Small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Business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BLAND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RFP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Q3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$25M-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$50M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COOK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IFB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Q3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$5M-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$10M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COOK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Q3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$25M-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$75M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Unrestricted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COOK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IFB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Q4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Below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SAT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Small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Business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BLAND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IFB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Q4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Below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SAT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Small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Business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BLAND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114300" y="7104888"/>
            <a:ext cx="4571365" cy="21780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00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315"/>
              </a:spcBef>
            </a:pP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*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IFB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=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Invitation for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Bid</a:t>
            </a:r>
            <a:r>
              <a:rPr dirty="0" sz="800" spc="180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|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spc="-10">
                <a:solidFill>
                  <a:srgbClr val="003269"/>
                </a:solidFill>
                <a:latin typeface="Arial Black"/>
                <a:cs typeface="Arial Black"/>
              </a:rPr>
              <a:t>*</a:t>
            </a:r>
            <a:r>
              <a:rPr dirty="0" sz="800" spc="-185">
                <a:solidFill>
                  <a:srgbClr val="003269"/>
                </a:solidFill>
                <a:latin typeface="Arial Black"/>
                <a:cs typeface="Arial Black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TBD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=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spc="-10" b="1">
                <a:solidFill>
                  <a:srgbClr val="003269"/>
                </a:solidFill>
                <a:latin typeface="Arial Narrow"/>
                <a:cs typeface="Arial Narrow"/>
              </a:rPr>
              <a:t>To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 Be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Determined</a:t>
            </a:r>
            <a:r>
              <a:rPr dirty="0" sz="800" spc="180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|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* RFP</a:t>
            </a:r>
            <a:r>
              <a:rPr dirty="0" sz="800" spc="-20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= Request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for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Proposal</a:t>
            </a:r>
            <a:r>
              <a:rPr dirty="0" sz="800" spc="180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| *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RFQ =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Request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for </a:t>
            </a:r>
            <a:r>
              <a:rPr dirty="0" sz="800" spc="-10" b="1">
                <a:solidFill>
                  <a:srgbClr val="003269"/>
                </a:solidFill>
                <a:latin typeface="Arial Narrow"/>
                <a:cs typeface="Arial Narrow"/>
              </a:rPr>
              <a:t>Quote</a:t>
            </a:r>
            <a:endParaRPr sz="800">
              <a:latin typeface="Arial Narrow"/>
              <a:cs typeface="Arial Narrow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5829" y="289877"/>
            <a:ext cx="832104" cy="7876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80164"/>
            <a:ext cx="5029200" cy="5292235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15882" y="1901189"/>
          <a:ext cx="4789805" cy="513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2380"/>
                <a:gridCol w="3444875"/>
              </a:tblGrid>
              <a:tr h="359410">
                <a:tc gridSpan="2"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500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MEMPHIS</a:t>
                      </a:r>
                      <a:r>
                        <a:rPr dirty="0" sz="1500" spc="-85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DISTRICT</a:t>
                      </a:r>
                      <a:r>
                        <a:rPr dirty="0" sz="1500" spc="-85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0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OPPORTUNITIES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44450">
                    <a:solidFill>
                      <a:srgbClr val="00326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8935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PROJECT</a:t>
                      </a:r>
                      <a:r>
                        <a:rPr dirty="0" sz="1000" spc="-2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NAME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35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DESCRIPTION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3269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50800" marR="1898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Bayou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Meto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Canal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1000,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Phase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3.2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381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Construction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14,665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irrigation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canal,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farm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offtakes,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siphon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structures,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gravity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turnout,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pump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turnouts,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associated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grading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drainage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MLGW Bank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Stabilization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251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Emergency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Streambank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Protection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(CAP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Sec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14)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protect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MLGW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Tower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1613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(NOTE:</a:t>
                      </a:r>
                      <a:r>
                        <a:rPr dirty="0" sz="850" spc="-2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This</a:t>
                      </a:r>
                      <a:r>
                        <a:rPr dirty="0" sz="850" spc="-2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utility</a:t>
                      </a:r>
                      <a:r>
                        <a:rPr dirty="0" sz="850" spc="-2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infrastructure</a:t>
                      </a:r>
                      <a:r>
                        <a:rPr dirty="0" sz="850" spc="-2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provides</a:t>
                      </a:r>
                      <a:r>
                        <a:rPr dirty="0" sz="850" spc="-25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electrical</a:t>
                      </a:r>
                      <a:r>
                        <a:rPr dirty="0" sz="850" spc="-2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service</a:t>
                      </a:r>
                      <a:r>
                        <a:rPr dirty="0" sz="850" spc="-2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2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850" spc="50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significant</a:t>
                      </a:r>
                      <a:r>
                        <a:rPr dirty="0" sz="850" spc="-2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portion</a:t>
                      </a:r>
                      <a:r>
                        <a:rPr dirty="0" sz="850" spc="-15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2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City</a:t>
                      </a:r>
                      <a:r>
                        <a:rPr dirty="0" sz="850" spc="-25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 i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Memphis)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50800" marR="2393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NSWC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Heat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Exchanger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Installation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905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Installation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existing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heat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exachanger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support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Large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Cavitation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Channel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unit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50800" marR="4457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St.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Francis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Town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Renovation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New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culvert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gate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50800" marR="1739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New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Orleans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Venice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(NOV-NF-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06A.3)</a:t>
                      </a:r>
                      <a:r>
                        <a:rPr dirty="0" sz="850" spc="2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West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  <a:p>
                      <a:pPr marL="50800" marR="36195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Pointe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la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Hache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St.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Jude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Levee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5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Provide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50-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year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LORR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elevating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approx.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2.3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miles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crest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earthen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fill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possibly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expanding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base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footprint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5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 marL="50800" marR="768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New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Orleans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Venice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(NOV-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10a)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River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Levee,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City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Prince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Empire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Provide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50-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year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LORR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elevating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remaining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6.3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miles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crest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earthen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fill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possibly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expanding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base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footprint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 marL="50800" marR="622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NSWC Unmanned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Systems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Degradation</a:t>
                      </a:r>
                      <a:r>
                        <a:rPr dirty="0" sz="850" spc="-4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Environment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Facility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(UxSDEF)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73709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Design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construction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unmanned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aerial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systems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degredation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simulation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facility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Shop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Navy's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existing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warehouse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on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President's</a:t>
                      </a:r>
                      <a:r>
                        <a:rPr dirty="0" sz="850" spc="-4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Island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 marL="50800" marR="293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10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Mile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Bayou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Channel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Enlargement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Drainage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Channel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Enlargement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Ditch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Diversion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Drainage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Channel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Enlargement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50800" marR="2393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Mile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Bayou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Channe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Enlargement,</a:t>
                      </a:r>
                      <a:r>
                        <a:rPr dirty="0" sz="850" spc="-4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Item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Drainage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Channel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Enlargement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50800" marR="2044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Cypress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Creek,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TN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(Sec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206)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Project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032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Construct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series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grade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control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weirs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between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Highway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64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Highway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194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stop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stream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degradation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restore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in-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stream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habitat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50800" marR="1898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Bayou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Meto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Canal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1000,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Phase </a:t>
                      </a:r>
                      <a:r>
                        <a:rPr dirty="0" sz="850" spc="-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18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Construction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portion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19,950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ft.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irrigation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canal,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10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farm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offtakes,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siphon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structures,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pump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turnout,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associated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grading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drainage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436" y="12293"/>
            <a:ext cx="4715764" cy="189387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581911" y="7104888"/>
            <a:ext cx="3333115" cy="21780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8260" rIns="0" bIns="0" rtlCol="0" vert="horz">
            <a:spAutoFit/>
          </a:bodyPr>
          <a:lstStyle/>
          <a:p>
            <a:pPr marL="105410">
              <a:lnSpc>
                <a:spcPct val="100000"/>
              </a:lnSpc>
              <a:spcBef>
                <a:spcPts val="380"/>
              </a:spcBef>
            </a:pP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*</a:t>
            </a:r>
            <a:r>
              <a:rPr dirty="0" sz="800" spc="-10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LORR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=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Level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Of</a:t>
            </a:r>
            <a:r>
              <a:rPr dirty="0" sz="800" spc="-5" b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00" b="1">
                <a:solidFill>
                  <a:srgbClr val="003269"/>
                </a:solidFill>
                <a:latin typeface="Arial Narrow"/>
                <a:cs typeface="Arial Narrow"/>
              </a:rPr>
              <a:t>Risk</a:t>
            </a:r>
            <a:r>
              <a:rPr dirty="0" sz="800" spc="-10" b="1">
                <a:solidFill>
                  <a:srgbClr val="003269"/>
                </a:solidFill>
                <a:latin typeface="Arial Narrow"/>
                <a:cs typeface="Arial Narrow"/>
              </a:rPr>
              <a:t> Reduction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29855"/>
            <a:ext cx="5029200" cy="5042544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0" y="1901189"/>
          <a:ext cx="4781550" cy="513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39"/>
                <a:gridCol w="923925"/>
                <a:gridCol w="734695"/>
                <a:gridCol w="697864"/>
                <a:gridCol w="540385"/>
                <a:gridCol w="864869"/>
                <a:gridCol w="824229"/>
              </a:tblGrid>
              <a:tr h="340995">
                <a:tc gridSpan="7">
                  <a:txBody>
                    <a:bodyPr/>
                    <a:lstStyle/>
                    <a:p>
                      <a:pPr algn="ctr" marL="3302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500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FOR</a:t>
                      </a:r>
                      <a:r>
                        <a:rPr dirty="0" sz="1500" spc="-15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FISCAL</a:t>
                      </a:r>
                      <a:r>
                        <a:rPr dirty="0" sz="1500" spc="-5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YEAR</a:t>
                      </a:r>
                      <a:r>
                        <a:rPr dirty="0" sz="1500" spc="-5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solidFill>
                            <a:srgbClr val="8EBBE3"/>
                          </a:solidFill>
                          <a:latin typeface="Arial Black"/>
                          <a:cs typeface="Arial Black"/>
                        </a:rPr>
                        <a:t>2025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44450">
                    <a:solidFill>
                      <a:srgbClr val="00326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135255" indent="-755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ACQUISITION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STRATEGY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41605" indent="38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APPROX.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RELEASE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178435" marR="100330" indent="-704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ESTIMATE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RANGE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NAICS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283845" marR="129539" indent="-1466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TYPE</a:t>
                      </a:r>
                      <a:r>
                        <a:rPr dirty="0" sz="1000" spc="15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OF</a:t>
                      </a:r>
                      <a:r>
                        <a:rPr dirty="0" sz="1000" spc="25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SET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ASIDE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49860" indent="-38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PROGRAM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MANAGER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3269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marL="267335" marR="130175" indent="-1301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RFP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Best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Value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Trade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Off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FY25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Q4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$15M-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$40M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GRANTHAM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$1M-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$5M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ALLMON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FY26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Q1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$250K-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$500K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541330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SCHNEIDER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IFB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FY26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$0M-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$5M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EASON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RFP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FY26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Q4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SIMMERMAN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CD5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RFP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FY27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Q1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$100M-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$250M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SIMMERMAN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FY27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$1M-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$5M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541330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Unrestricted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SCHNEIDER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</a:tr>
              <a:tr h="34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IFB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FY27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Q2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$5M-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$10M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EASON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IFB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FY27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Q3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$0M-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$5M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EASON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IFB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FY27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Q3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$0M-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$5M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EASON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FY27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Q3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$5M-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$10M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GRANTHAM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FY27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Q3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$10M-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$25M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GRANTHAM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293"/>
            <a:ext cx="4709159" cy="18938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5829" y="289877"/>
            <a:ext cx="832104" cy="7876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80164"/>
            <a:ext cx="5029200" cy="529223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31876" y="5930"/>
            <a:ext cx="4697730" cy="2186305"/>
            <a:chOff x="331876" y="5930"/>
            <a:chExt cx="4697730" cy="2186305"/>
          </a:xfrm>
        </p:grpSpPr>
        <p:sp>
          <p:nvSpPr>
            <p:cNvPr id="4" name="object 4" descr=""/>
            <p:cNvSpPr/>
            <p:nvPr/>
          </p:nvSpPr>
          <p:spPr>
            <a:xfrm>
              <a:off x="331876" y="1844027"/>
              <a:ext cx="4697730" cy="348615"/>
            </a:xfrm>
            <a:custGeom>
              <a:avLst/>
              <a:gdLst/>
              <a:ahLst/>
              <a:cxnLst/>
              <a:rect l="l" t="t" r="r" b="b"/>
              <a:pathLst>
                <a:path w="4697730" h="348614">
                  <a:moveTo>
                    <a:pt x="4697323" y="0"/>
                  </a:moveTo>
                  <a:lnTo>
                    <a:pt x="0" y="0"/>
                  </a:lnTo>
                  <a:lnTo>
                    <a:pt x="0" y="347992"/>
                  </a:lnTo>
                  <a:lnTo>
                    <a:pt x="4697323" y="347992"/>
                  </a:lnTo>
                  <a:lnTo>
                    <a:pt x="4697323" y="0"/>
                  </a:lnTo>
                  <a:close/>
                </a:path>
              </a:pathLst>
            </a:custGeom>
            <a:solidFill>
              <a:srgbClr val="0032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889" y="5930"/>
              <a:ext cx="4697310" cy="1893887"/>
            </a:xfrm>
            <a:prstGeom prst="rect">
              <a:avLst/>
            </a:prstGeom>
          </p:spPr>
        </p:pic>
      </p:grp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330200" y="2297938"/>
          <a:ext cx="4775200" cy="4451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2380"/>
                <a:gridCol w="3430904"/>
              </a:tblGrid>
              <a:tr h="372110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PROJECT</a:t>
                      </a:r>
                      <a:r>
                        <a:rPr dirty="0" sz="1000" spc="-2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NAME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95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DESCRIPTION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003269"/>
                    </a:solidFill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50800" marR="1308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New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Orleans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Venice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(NOV-11)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River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Levee,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Buras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Fort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Jackson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Provide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50-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year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LORR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elevating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approximately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miles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crest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earthen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fill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possibly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expanding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base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footprint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50800" marR="704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New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Orleans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Venice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(NOV-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15a)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Childress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Wall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657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Provide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50-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year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LORR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replacing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approximately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4,500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LFT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existing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sheet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pile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wall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wall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armoring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critical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elements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marL="50800" marR="1879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New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Orleans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Venice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(NOV-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15b)</a:t>
                      </a:r>
                      <a:r>
                        <a:rPr dirty="0" sz="850" spc="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Venice</a:t>
                      </a:r>
                      <a:r>
                        <a:rPr dirty="0" sz="850" spc="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Wall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3657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Provide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50-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year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LORR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replacing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approximately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3,000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LFT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existing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concrete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I-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wall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wall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armoring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critical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elements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 algn="just" marL="50800" marR="194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New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Orleans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Venice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(NOV-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02)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Bellevue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East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Point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la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Hache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486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Provide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50-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year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LORR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construction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approx.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350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lft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fronting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protection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wall,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related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workes,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each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pumping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stations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 marL="50800" marR="1651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New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Orleans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Venice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(NOV-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06b)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Hayes PS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Gainard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Woods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PS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279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Provide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50-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year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LORR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construction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approx.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590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lft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fronting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pro-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tection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wall,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related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workes,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each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pumping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stations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pipeline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crossing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wall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50800" marR="2540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New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Orleans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Venice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(NOV-NF-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W-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05A.1)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  <a:p>
                      <a:pPr marL="50800" marR="33782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LaReussite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Myrtle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Grove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Provide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50-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year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LORR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elevating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approx.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7.0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miles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crest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earthen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fill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possibly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expanding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base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footprint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50800" marR="2540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New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Orleans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Venice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(NOV-NF-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W-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05A.2)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  <a:p>
                      <a:pPr marL="50800" marR="33782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LaReussite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Myrtle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Grove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Provide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50-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year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LORR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elevating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approx.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2.5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miles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crest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earthen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fill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possibly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expanding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base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footprint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 marL="50800" marR="1644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New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Orleans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Venice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(NOV-NF-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06A.1)</a:t>
                      </a:r>
                      <a:r>
                        <a:rPr dirty="0" sz="850" spc="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Wood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Park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Point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Celeste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Provide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50-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year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LORR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elevating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approx.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5.6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miles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crest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earthen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fill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possibly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expanding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base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footprint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50800" marR="1625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New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Orleans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Venice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(NOV-NF-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06A.2)</a:t>
                      </a:r>
                      <a:r>
                        <a:rPr dirty="0" sz="850" spc="2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Point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  <a:p>
                      <a:pPr marL="50800" marR="29972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Celeste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West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Point</a:t>
                      </a:r>
                      <a:r>
                        <a:rPr dirty="0" sz="850" spc="50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la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Hache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Provide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50-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year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LORR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by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elevating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approx.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4.2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miles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levee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crest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with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earthen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fill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possibly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expanding</a:t>
                      </a:r>
                      <a:r>
                        <a:rPr dirty="0" sz="850" spc="-1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base</a:t>
                      </a:r>
                      <a:r>
                        <a:rPr dirty="0" sz="850" spc="-2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footprint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555553" y="1901663"/>
            <a:ext cx="39185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8EBBE3"/>
                </a:solidFill>
                <a:latin typeface="Arial Black"/>
                <a:cs typeface="Arial Black"/>
              </a:rPr>
              <a:t>MEMPHIS</a:t>
            </a:r>
            <a:r>
              <a:rPr dirty="0" sz="1500" spc="-85">
                <a:solidFill>
                  <a:srgbClr val="8EBBE3"/>
                </a:solidFill>
                <a:latin typeface="Arial Black"/>
                <a:cs typeface="Arial Black"/>
              </a:rPr>
              <a:t> </a:t>
            </a:r>
            <a:r>
              <a:rPr dirty="0" sz="1500">
                <a:solidFill>
                  <a:srgbClr val="8EBBE3"/>
                </a:solidFill>
                <a:latin typeface="Arial Black"/>
                <a:cs typeface="Arial Black"/>
              </a:rPr>
              <a:t>DISTRICT</a:t>
            </a:r>
            <a:r>
              <a:rPr dirty="0" sz="1500" spc="-85">
                <a:solidFill>
                  <a:srgbClr val="8EBBE3"/>
                </a:solidFill>
                <a:latin typeface="Arial Black"/>
                <a:cs typeface="Arial Black"/>
              </a:rPr>
              <a:t> </a:t>
            </a:r>
            <a:r>
              <a:rPr dirty="0" sz="1500" spc="-10">
                <a:solidFill>
                  <a:srgbClr val="8EBBE3"/>
                </a:solidFill>
                <a:latin typeface="Arial Black"/>
                <a:cs typeface="Arial Black"/>
              </a:rPr>
              <a:t>OPPORTUNITIES</a:t>
            </a:r>
            <a:endParaRPr sz="1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29855"/>
            <a:ext cx="5029200" cy="504254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5930"/>
            <a:ext cx="4700270" cy="2186305"/>
            <a:chOff x="0" y="5930"/>
            <a:chExt cx="4700270" cy="2186305"/>
          </a:xfrm>
        </p:grpSpPr>
        <p:sp>
          <p:nvSpPr>
            <p:cNvPr id="4" name="object 4" descr=""/>
            <p:cNvSpPr/>
            <p:nvPr/>
          </p:nvSpPr>
          <p:spPr>
            <a:xfrm>
              <a:off x="0" y="1844027"/>
              <a:ext cx="4700270" cy="348615"/>
            </a:xfrm>
            <a:custGeom>
              <a:avLst/>
              <a:gdLst/>
              <a:ahLst/>
              <a:cxnLst/>
              <a:rect l="l" t="t" r="r" b="b"/>
              <a:pathLst>
                <a:path w="4700270" h="348614">
                  <a:moveTo>
                    <a:pt x="4700016" y="0"/>
                  </a:moveTo>
                  <a:lnTo>
                    <a:pt x="0" y="0"/>
                  </a:lnTo>
                  <a:lnTo>
                    <a:pt x="0" y="347992"/>
                  </a:lnTo>
                  <a:lnTo>
                    <a:pt x="4700016" y="347992"/>
                  </a:lnTo>
                  <a:lnTo>
                    <a:pt x="4700016" y="0"/>
                  </a:lnTo>
                  <a:close/>
                </a:path>
              </a:pathLst>
            </a:custGeom>
            <a:solidFill>
              <a:srgbClr val="0032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30"/>
              <a:ext cx="4700015" cy="1893887"/>
            </a:xfrm>
            <a:prstGeom prst="rect">
              <a:avLst/>
            </a:prstGeom>
          </p:spPr>
        </p:pic>
      </p:grp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0" y="2297938"/>
          <a:ext cx="4795520" cy="4451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/>
                <a:gridCol w="923290"/>
                <a:gridCol w="734060"/>
                <a:gridCol w="697230"/>
                <a:gridCol w="539750"/>
                <a:gridCol w="864234"/>
                <a:gridCol w="823595"/>
              </a:tblGrid>
              <a:tr h="372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135255" indent="-755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ACQUISITION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STRATEGY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41605" indent="38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APPROX.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RELEASE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178435" marR="100330" indent="-704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ESTIMATE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RANGE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NAICS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283845" marR="129539" indent="-1466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TYPE</a:t>
                      </a:r>
                      <a:r>
                        <a:rPr dirty="0" sz="1000" spc="15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OF</a:t>
                      </a:r>
                      <a:r>
                        <a:rPr dirty="0" sz="1000" spc="25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SET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ASIDE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003269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49860" indent="-38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PROGRAM</a:t>
                      </a:r>
                      <a:r>
                        <a:rPr dirty="0" sz="1000" spc="50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B0CBEA"/>
                          </a:solidFill>
                          <a:latin typeface="Franklin Gothic Demi Cond"/>
                          <a:cs typeface="Franklin Gothic Demi Cond"/>
                        </a:rPr>
                        <a:t>MANAGER</a:t>
                      </a:r>
                      <a:endParaRPr sz="1000">
                        <a:latin typeface="Franklin Gothic Demi Cond"/>
                        <a:cs typeface="Franklin Gothic Demi Cond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003269"/>
                    </a:solidFill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RFP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FY27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Q4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$100M-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$250M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SIMMERMAN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D4EFFC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RFP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FY28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Q1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$100M-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$250M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SIMMERMAN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RFP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FY28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850" spc="-3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Q3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$100M-</a:t>
                      </a: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$250M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SIMMERMAN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CDFEB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RFP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SIMMERMAN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RFP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SIMMERMAN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RFP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SIMMERMAN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RFP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SIMMERMAN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38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RFP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SIMMERMAN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RFP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237990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25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TBD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850" spc="-10" b="1">
                          <a:solidFill>
                            <a:srgbClr val="003269"/>
                          </a:solidFill>
                          <a:latin typeface="Arial Narrow"/>
                          <a:cs typeface="Arial Narrow"/>
                        </a:rPr>
                        <a:t>SIMMERMAN</a:t>
                      </a:r>
                      <a:endParaRPr sz="85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3269"/>
                      </a:solidFill>
                      <a:prstDash val="solid"/>
                    </a:lnL>
                    <a:lnR w="12700">
                      <a:solidFill>
                        <a:srgbClr val="003269"/>
                      </a:solidFill>
                      <a:prstDash val="solid"/>
                    </a:lnR>
                    <a:lnT w="12700">
                      <a:solidFill>
                        <a:srgbClr val="003269"/>
                      </a:solidFill>
                      <a:prstDash val="solid"/>
                    </a:lnT>
                    <a:lnB w="12700">
                      <a:solidFill>
                        <a:srgbClr val="00326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1263370" y="1901663"/>
            <a:ext cx="25025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8EBBE3"/>
                </a:solidFill>
                <a:latin typeface="Arial Black"/>
                <a:cs typeface="Arial Black"/>
              </a:rPr>
              <a:t>FOR</a:t>
            </a:r>
            <a:r>
              <a:rPr dirty="0" sz="1500" spc="-15">
                <a:solidFill>
                  <a:srgbClr val="8EBBE3"/>
                </a:solidFill>
                <a:latin typeface="Arial Black"/>
                <a:cs typeface="Arial Black"/>
              </a:rPr>
              <a:t> </a:t>
            </a:r>
            <a:r>
              <a:rPr dirty="0" sz="1500">
                <a:solidFill>
                  <a:srgbClr val="8EBBE3"/>
                </a:solidFill>
                <a:latin typeface="Arial Black"/>
                <a:cs typeface="Arial Black"/>
              </a:rPr>
              <a:t>FISCAL</a:t>
            </a:r>
            <a:r>
              <a:rPr dirty="0" sz="1500" spc="-5">
                <a:solidFill>
                  <a:srgbClr val="8EBBE3"/>
                </a:solidFill>
                <a:latin typeface="Arial Black"/>
                <a:cs typeface="Arial Black"/>
              </a:rPr>
              <a:t> </a:t>
            </a:r>
            <a:r>
              <a:rPr dirty="0" sz="1500">
                <a:solidFill>
                  <a:srgbClr val="8EBBE3"/>
                </a:solidFill>
                <a:latin typeface="Arial Black"/>
                <a:cs typeface="Arial Black"/>
              </a:rPr>
              <a:t>YEAR</a:t>
            </a:r>
            <a:r>
              <a:rPr dirty="0" sz="1500" spc="-5">
                <a:solidFill>
                  <a:srgbClr val="8EBBE3"/>
                </a:solidFill>
                <a:latin typeface="Arial Black"/>
                <a:cs typeface="Arial Black"/>
              </a:rPr>
              <a:t> </a:t>
            </a:r>
            <a:r>
              <a:rPr dirty="0" sz="1500" spc="-20">
                <a:solidFill>
                  <a:srgbClr val="8EBBE3"/>
                </a:solidFill>
                <a:latin typeface="Arial Black"/>
                <a:cs typeface="Arial Black"/>
              </a:rPr>
              <a:t>2025</a:t>
            </a:r>
            <a:endParaRPr sz="1500">
              <a:latin typeface="Arial Black"/>
              <a:cs typeface="Arial Black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5829" y="289877"/>
            <a:ext cx="832104" cy="7876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23765"/>
            <a:ext cx="5029200" cy="504863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429768"/>
            <a:ext cx="5029200" cy="384175"/>
          </a:xfrm>
          <a:custGeom>
            <a:avLst/>
            <a:gdLst/>
            <a:ahLst/>
            <a:cxnLst/>
            <a:rect l="l" t="t" r="r" b="b"/>
            <a:pathLst>
              <a:path w="5029200" h="384175">
                <a:moveTo>
                  <a:pt x="5029200" y="0"/>
                </a:moveTo>
                <a:lnTo>
                  <a:pt x="0" y="0"/>
                </a:lnTo>
                <a:lnTo>
                  <a:pt x="0" y="384048"/>
                </a:lnTo>
                <a:lnTo>
                  <a:pt x="5029200" y="384048"/>
                </a:lnTo>
                <a:lnTo>
                  <a:pt x="5029200" y="0"/>
                </a:lnTo>
                <a:close/>
              </a:path>
            </a:pathLst>
          </a:custGeom>
          <a:solidFill>
            <a:srgbClr val="003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30200" y="1189258"/>
            <a:ext cx="1976755" cy="1247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PROGRAM</a:t>
            </a:r>
            <a:r>
              <a:rPr dirty="0" sz="900" spc="-65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 spc="-10">
                <a:solidFill>
                  <a:srgbClr val="5E9DC6"/>
                </a:solidFill>
                <a:latin typeface="Arial Black"/>
                <a:cs typeface="Arial Black"/>
              </a:rPr>
              <a:t>MANAGER</a:t>
            </a:r>
            <a:endParaRPr sz="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Jason</a:t>
            </a:r>
            <a:r>
              <a:rPr dirty="0" sz="850" spc="-1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E.</a:t>
            </a:r>
            <a:r>
              <a:rPr dirty="0" sz="850" spc="-4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Allmon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Project</a:t>
            </a:r>
            <a:r>
              <a:rPr dirty="0" sz="850" spc="-3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003269"/>
                </a:solidFill>
                <a:latin typeface="Arial"/>
                <a:cs typeface="Arial"/>
              </a:rPr>
              <a:t>Manager</a:t>
            </a:r>
            <a:endParaRPr sz="850">
              <a:latin typeface="Arial"/>
              <a:cs typeface="Arial"/>
            </a:endParaRPr>
          </a:p>
          <a:p>
            <a:pPr marL="12700" marR="853440">
              <a:lnSpc>
                <a:spcPct val="117700"/>
              </a:lnSpc>
              <a:spcBef>
                <a:spcPts val="450"/>
              </a:spcBef>
            </a:pP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167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N.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Main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St.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Room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B20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2</a:t>
            </a:r>
            <a:r>
              <a:rPr dirty="0" sz="850" spc="500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Memphis, TN</a:t>
            </a:r>
            <a:r>
              <a:rPr dirty="0" sz="850" spc="1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10" i="1">
                <a:solidFill>
                  <a:srgbClr val="003269"/>
                </a:solidFill>
                <a:latin typeface="Arial Narrow"/>
                <a:cs typeface="Arial Narrow"/>
              </a:rPr>
              <a:t>38103-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1894</a:t>
            </a:r>
            <a:endParaRPr sz="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Phone:</a:t>
            </a:r>
            <a:r>
              <a:rPr dirty="0" sz="850" spc="1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901-544-</a:t>
            </a:r>
            <a:r>
              <a:rPr dirty="0" sz="850" spc="-20" b="1">
                <a:solidFill>
                  <a:srgbClr val="003269"/>
                </a:solidFill>
                <a:latin typeface="Arial"/>
                <a:cs typeface="Arial"/>
              </a:rPr>
              <a:t>3832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  <a:hlinkClick r:id="rId3"/>
              </a:rPr>
              <a:t>Email:jason.e.allmon@usace.army.mil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30200" y="2579908"/>
            <a:ext cx="1960880" cy="1247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ENSLEY</a:t>
            </a:r>
            <a:r>
              <a:rPr dirty="0" sz="900" spc="155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ENGINEER</a:t>
            </a:r>
            <a:r>
              <a:rPr dirty="0" sz="900" spc="165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 spc="-20">
                <a:solidFill>
                  <a:srgbClr val="5E9DC6"/>
                </a:solidFill>
                <a:latin typeface="Arial Black"/>
                <a:cs typeface="Arial Black"/>
              </a:rPr>
              <a:t>YARD</a:t>
            </a:r>
            <a:endParaRPr sz="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Kevin</a:t>
            </a:r>
            <a:r>
              <a:rPr dirty="0" sz="850" spc="-40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W.</a:t>
            </a:r>
            <a:r>
              <a:rPr dirty="0" sz="850" spc="-40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Bland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 spc="-10">
                <a:solidFill>
                  <a:srgbClr val="003269"/>
                </a:solidFill>
                <a:latin typeface="Arial"/>
                <a:cs typeface="Arial"/>
              </a:rPr>
              <a:t>Maintenance</a:t>
            </a:r>
            <a:r>
              <a:rPr dirty="0" sz="850" spc="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003269"/>
                </a:solidFill>
                <a:latin typeface="Arial"/>
                <a:cs typeface="Arial"/>
              </a:rPr>
              <a:t>Scheduler/Planner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2915</a:t>
            </a:r>
            <a:r>
              <a:rPr dirty="0" sz="850" spc="-1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Riverport</a:t>
            </a:r>
            <a:r>
              <a:rPr dirty="0" sz="850" spc="-1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Road</a:t>
            </a:r>
            <a:endParaRPr sz="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Memphis, TN</a:t>
            </a:r>
            <a:r>
              <a:rPr dirty="0" sz="850" spc="1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10" i="1">
                <a:solidFill>
                  <a:srgbClr val="003269"/>
                </a:solidFill>
                <a:latin typeface="Arial Narrow"/>
                <a:cs typeface="Arial Narrow"/>
              </a:rPr>
              <a:t>38109-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3018</a:t>
            </a:r>
            <a:endParaRPr sz="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Phone:</a:t>
            </a:r>
            <a:r>
              <a:rPr dirty="0" sz="850" spc="1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901-544-</a:t>
            </a:r>
            <a:r>
              <a:rPr dirty="0" sz="850" spc="-20" b="1">
                <a:solidFill>
                  <a:srgbClr val="003269"/>
                </a:solidFill>
                <a:latin typeface="Arial"/>
                <a:cs typeface="Arial"/>
              </a:rPr>
              <a:t>4518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Email: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  <a:hlinkClick r:id="rId4"/>
              </a:rPr>
              <a:t>kevin.w.bland@usace.army.mil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0200" y="3970558"/>
            <a:ext cx="2000250" cy="1247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ENSLEY</a:t>
            </a:r>
            <a:r>
              <a:rPr dirty="0" sz="900" spc="-55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ENGINEER</a:t>
            </a:r>
            <a:r>
              <a:rPr dirty="0" sz="900" spc="-55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 spc="-20">
                <a:solidFill>
                  <a:srgbClr val="5E9DC6"/>
                </a:solidFill>
                <a:latin typeface="Arial Black"/>
                <a:cs typeface="Arial Black"/>
              </a:rPr>
              <a:t>YARD</a:t>
            </a:r>
            <a:endParaRPr sz="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Chad</a:t>
            </a:r>
            <a:r>
              <a:rPr dirty="0" sz="850" spc="-1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C.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 Chrisco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 spc="-10">
                <a:solidFill>
                  <a:srgbClr val="003269"/>
                </a:solidFill>
                <a:latin typeface="Arial"/>
                <a:cs typeface="Arial"/>
              </a:rPr>
              <a:t>General</a:t>
            </a:r>
            <a:r>
              <a:rPr dirty="0" sz="850" spc="-2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Facilities</a:t>
            </a:r>
            <a:r>
              <a:rPr dirty="0" sz="85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&amp;</a:t>
            </a:r>
            <a:r>
              <a:rPr dirty="0" sz="85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Equipment</a:t>
            </a:r>
            <a:r>
              <a:rPr dirty="0" sz="85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003269"/>
                </a:solidFill>
                <a:latin typeface="Arial"/>
                <a:cs typeface="Arial"/>
              </a:rPr>
              <a:t>Specialist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2915</a:t>
            </a:r>
            <a:r>
              <a:rPr dirty="0" sz="850" spc="-1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Riverport</a:t>
            </a:r>
            <a:r>
              <a:rPr dirty="0" sz="850" spc="-1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Road</a:t>
            </a:r>
            <a:endParaRPr sz="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Memphis, TN</a:t>
            </a:r>
            <a:r>
              <a:rPr dirty="0" sz="850" spc="1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10" i="1">
                <a:solidFill>
                  <a:srgbClr val="003269"/>
                </a:solidFill>
                <a:latin typeface="Arial Narrow"/>
                <a:cs typeface="Arial Narrow"/>
              </a:rPr>
              <a:t>38109-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3018</a:t>
            </a:r>
            <a:endParaRPr sz="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Phone:</a:t>
            </a:r>
            <a:r>
              <a:rPr dirty="0" sz="850" spc="1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901-333-</a:t>
            </a:r>
            <a:r>
              <a:rPr dirty="0" sz="850" spc="-20" b="1">
                <a:solidFill>
                  <a:srgbClr val="003269"/>
                </a:solidFill>
                <a:latin typeface="Arial"/>
                <a:cs typeface="Arial"/>
              </a:rPr>
              <a:t>3622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  <a:hlinkClick r:id="rId5"/>
              </a:rPr>
              <a:t>Email:chad.c.chrisco@usace.army.mil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609214" y="1189258"/>
            <a:ext cx="2028825" cy="1247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CHANNEL</a:t>
            </a:r>
            <a:r>
              <a:rPr dirty="0" sz="900" spc="160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 spc="-10">
                <a:solidFill>
                  <a:srgbClr val="5E9DC6"/>
                </a:solidFill>
                <a:latin typeface="Arial Black"/>
                <a:cs typeface="Arial Black"/>
              </a:rPr>
              <a:t>IMPROVEMENT</a:t>
            </a:r>
            <a:endParaRPr sz="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Zachary</a:t>
            </a: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 H.</a:t>
            </a:r>
            <a:r>
              <a:rPr dirty="0" sz="850" spc="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20" b="1">
                <a:solidFill>
                  <a:srgbClr val="003269"/>
                </a:solidFill>
                <a:latin typeface="Arial"/>
                <a:cs typeface="Arial"/>
              </a:rPr>
              <a:t>Cook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Senior</a:t>
            </a:r>
            <a:r>
              <a:rPr dirty="0" sz="850" spc="-3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Project</a:t>
            </a:r>
            <a:r>
              <a:rPr dirty="0" sz="850" spc="-2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003269"/>
                </a:solidFill>
                <a:latin typeface="Arial"/>
                <a:cs typeface="Arial"/>
              </a:rPr>
              <a:t>Manager</a:t>
            </a:r>
            <a:endParaRPr sz="850">
              <a:latin typeface="Arial"/>
              <a:cs typeface="Arial"/>
            </a:endParaRPr>
          </a:p>
          <a:p>
            <a:pPr marL="12700" marR="905510">
              <a:lnSpc>
                <a:spcPct val="117700"/>
              </a:lnSpc>
              <a:spcBef>
                <a:spcPts val="450"/>
              </a:spcBef>
            </a:pP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167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N.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Main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St.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Room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B20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2</a:t>
            </a:r>
            <a:r>
              <a:rPr dirty="0" sz="850" spc="500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Memphis, TN</a:t>
            </a:r>
            <a:r>
              <a:rPr dirty="0" sz="850" spc="1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10" i="1">
                <a:solidFill>
                  <a:srgbClr val="003269"/>
                </a:solidFill>
                <a:latin typeface="Arial Narrow"/>
                <a:cs typeface="Arial Narrow"/>
              </a:rPr>
              <a:t>38103-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1894</a:t>
            </a:r>
            <a:endParaRPr sz="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Phone:</a:t>
            </a:r>
            <a:r>
              <a:rPr dirty="0" sz="850" spc="1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901-544-</a:t>
            </a:r>
            <a:r>
              <a:rPr dirty="0" sz="850" spc="-20" b="1">
                <a:solidFill>
                  <a:srgbClr val="003269"/>
                </a:solidFill>
                <a:latin typeface="Arial"/>
                <a:cs typeface="Arial"/>
              </a:rPr>
              <a:t>3387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Email: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  <a:hlinkClick r:id="rId6"/>
              </a:rPr>
              <a:t>zachary.h.cook@usace.army.mil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609214" y="2579908"/>
            <a:ext cx="2032000" cy="1247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MISSISSIPPI</a:t>
            </a:r>
            <a:r>
              <a:rPr dirty="0" sz="900" spc="229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RIVER</a:t>
            </a:r>
            <a:r>
              <a:rPr dirty="0" sz="900" spc="240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 spc="-10">
                <a:solidFill>
                  <a:srgbClr val="5E9DC6"/>
                </a:solidFill>
                <a:latin typeface="Arial Black"/>
                <a:cs typeface="Arial Black"/>
              </a:rPr>
              <a:t>LEVEES</a:t>
            </a:r>
            <a:endParaRPr sz="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Jason</a:t>
            </a:r>
            <a:r>
              <a:rPr dirty="0" sz="850" spc="-1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E.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 Dickard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Chief</a:t>
            </a:r>
            <a:r>
              <a:rPr dirty="0" sz="85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-</a:t>
            </a:r>
            <a:r>
              <a:rPr dirty="0" sz="850" spc="-10">
                <a:solidFill>
                  <a:srgbClr val="003269"/>
                </a:solidFill>
                <a:latin typeface="Arial"/>
                <a:cs typeface="Arial"/>
              </a:rPr>
              <a:t> Mississippi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River</a:t>
            </a:r>
            <a:r>
              <a:rPr dirty="0" sz="850" spc="-1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Levees</a:t>
            </a:r>
            <a:r>
              <a:rPr dirty="0" sz="850" spc="-10">
                <a:solidFill>
                  <a:srgbClr val="003269"/>
                </a:solidFill>
                <a:latin typeface="Arial"/>
                <a:cs typeface="Arial"/>
              </a:rPr>
              <a:t> Section</a:t>
            </a:r>
            <a:endParaRPr sz="850">
              <a:latin typeface="Arial"/>
              <a:cs typeface="Arial"/>
            </a:endParaRPr>
          </a:p>
          <a:p>
            <a:pPr marL="12700" marR="908685">
              <a:lnSpc>
                <a:spcPct val="117700"/>
              </a:lnSpc>
              <a:spcBef>
                <a:spcPts val="450"/>
              </a:spcBef>
            </a:pP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167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N.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Main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St.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Room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B20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2</a:t>
            </a:r>
            <a:r>
              <a:rPr dirty="0" sz="850" spc="500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Memphis, TN</a:t>
            </a:r>
            <a:r>
              <a:rPr dirty="0" sz="850" spc="1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10" i="1">
                <a:solidFill>
                  <a:srgbClr val="003269"/>
                </a:solidFill>
                <a:latin typeface="Arial Narrow"/>
                <a:cs typeface="Arial Narrow"/>
              </a:rPr>
              <a:t>38103-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1894</a:t>
            </a:r>
            <a:endParaRPr sz="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Phone:</a:t>
            </a:r>
            <a:r>
              <a:rPr dirty="0" sz="850" spc="1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901-544-</a:t>
            </a:r>
            <a:r>
              <a:rPr dirty="0" sz="850" spc="-20" b="1">
                <a:solidFill>
                  <a:srgbClr val="003269"/>
                </a:solidFill>
                <a:latin typeface="Arial"/>
                <a:cs typeface="Arial"/>
              </a:rPr>
              <a:t>0730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Email: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  <a:hlinkClick r:id="rId7"/>
              </a:rPr>
              <a:t>jason.e.dickard@usace.army.m</a:t>
            </a:r>
            <a:r>
              <a:rPr dirty="0" sz="850" spc="-10" b="1">
                <a:solidFill>
                  <a:srgbClr val="003269"/>
                </a:solidFill>
                <a:latin typeface="Arial Narrow"/>
                <a:cs typeface="Arial Narrow"/>
                <a:hlinkClick r:id="rId7"/>
              </a:rPr>
              <a:t>il</a:t>
            </a:r>
            <a:endParaRPr sz="85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09214" y="3970558"/>
            <a:ext cx="1903095" cy="1400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E9DC6"/>
                </a:solidFill>
                <a:latin typeface="Arial Black"/>
                <a:cs typeface="Arial Black"/>
              </a:rPr>
              <a:t>ST.</a:t>
            </a:r>
            <a:r>
              <a:rPr dirty="0" sz="900" spc="75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FRANCIS</a:t>
            </a:r>
            <a:r>
              <a:rPr dirty="0" sz="900" spc="95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 spc="-10">
                <a:solidFill>
                  <a:srgbClr val="5E9DC6"/>
                </a:solidFill>
                <a:latin typeface="Arial Black"/>
                <a:cs typeface="Arial Black"/>
              </a:rPr>
              <a:t>BASIN</a:t>
            </a:r>
            <a:endParaRPr sz="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Riley</a:t>
            </a:r>
            <a:r>
              <a:rPr dirty="0" sz="850" spc="-2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K.</a:t>
            </a:r>
            <a:r>
              <a:rPr dirty="0" sz="850" spc="-20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Eason</a:t>
            </a:r>
            <a:endParaRPr sz="850">
              <a:latin typeface="Arial"/>
              <a:cs typeface="Arial"/>
            </a:endParaRPr>
          </a:p>
          <a:p>
            <a:pPr marL="12700" marR="400050">
              <a:lnSpc>
                <a:spcPct val="117700"/>
              </a:lnSpc>
            </a:pP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Chief</a:t>
            </a:r>
            <a:r>
              <a:rPr dirty="0" sz="85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-</a:t>
            </a:r>
            <a:r>
              <a:rPr dirty="0" sz="85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St.</a:t>
            </a:r>
            <a:r>
              <a:rPr dirty="0" sz="85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Francis</a:t>
            </a:r>
            <a:r>
              <a:rPr dirty="0" sz="85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Basin</a:t>
            </a:r>
            <a:r>
              <a:rPr dirty="0" sz="850" spc="-1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50">
                <a:solidFill>
                  <a:srgbClr val="003269"/>
                </a:solidFill>
                <a:latin typeface="Arial"/>
                <a:cs typeface="Arial"/>
              </a:rPr>
              <a:t>&amp;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 White</a:t>
            </a:r>
            <a:r>
              <a:rPr dirty="0" sz="850" spc="-3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River</a:t>
            </a:r>
            <a:r>
              <a:rPr dirty="0" sz="850" spc="-3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Backwater</a:t>
            </a:r>
            <a:r>
              <a:rPr dirty="0" sz="850" spc="-3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003269"/>
                </a:solidFill>
                <a:latin typeface="Arial"/>
                <a:cs typeface="Arial"/>
              </a:rPr>
              <a:t>Section</a:t>
            </a:r>
            <a:endParaRPr sz="850">
              <a:latin typeface="Arial"/>
              <a:cs typeface="Arial"/>
            </a:endParaRPr>
          </a:p>
          <a:p>
            <a:pPr marL="12700" marR="779780">
              <a:lnSpc>
                <a:spcPct val="117700"/>
              </a:lnSpc>
              <a:spcBef>
                <a:spcPts val="445"/>
              </a:spcBef>
            </a:pP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167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N.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Main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St.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Room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B20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2</a:t>
            </a:r>
            <a:r>
              <a:rPr dirty="0" sz="850" spc="500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Memphis, TN</a:t>
            </a:r>
            <a:r>
              <a:rPr dirty="0" sz="850" spc="1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10" i="1">
                <a:solidFill>
                  <a:srgbClr val="003269"/>
                </a:solidFill>
                <a:latin typeface="Arial Narrow"/>
                <a:cs typeface="Arial Narrow"/>
              </a:rPr>
              <a:t>38103-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1894</a:t>
            </a:r>
            <a:endParaRPr sz="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Phone:</a:t>
            </a:r>
            <a:r>
              <a:rPr dirty="0" sz="850" spc="1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901-623-</a:t>
            </a:r>
            <a:r>
              <a:rPr dirty="0" sz="850" spc="-20" b="1">
                <a:solidFill>
                  <a:srgbClr val="003269"/>
                </a:solidFill>
                <a:latin typeface="Arial"/>
                <a:cs typeface="Arial"/>
              </a:rPr>
              <a:t>5595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Email: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  <a:hlinkClick r:id="rId8"/>
              </a:rPr>
              <a:t>riley.k.eason@usace.army.mil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64800" y="471897"/>
            <a:ext cx="20999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8EBBE3"/>
                </a:solidFill>
                <a:latin typeface="Arial Black"/>
                <a:cs typeface="Arial Black"/>
              </a:rPr>
              <a:t>MEMPHIS</a:t>
            </a:r>
            <a:r>
              <a:rPr dirty="0" sz="1500" spc="-85">
                <a:solidFill>
                  <a:srgbClr val="8EBBE3"/>
                </a:solidFill>
                <a:latin typeface="Arial Black"/>
                <a:cs typeface="Arial Black"/>
              </a:rPr>
              <a:t> </a:t>
            </a:r>
            <a:r>
              <a:rPr dirty="0" sz="1500" spc="-10">
                <a:solidFill>
                  <a:srgbClr val="8EBBE3"/>
                </a:solidFill>
                <a:latin typeface="Arial Black"/>
                <a:cs typeface="Arial Black"/>
              </a:rPr>
              <a:t>DISTRICT</a:t>
            </a:r>
            <a:endParaRPr sz="1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80164"/>
            <a:ext cx="5029200" cy="529223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429768"/>
            <a:ext cx="5029200" cy="384175"/>
          </a:xfrm>
          <a:custGeom>
            <a:avLst/>
            <a:gdLst/>
            <a:ahLst/>
            <a:cxnLst/>
            <a:rect l="l" t="t" r="r" b="b"/>
            <a:pathLst>
              <a:path w="5029200" h="384175">
                <a:moveTo>
                  <a:pt x="5029200" y="0"/>
                </a:moveTo>
                <a:lnTo>
                  <a:pt x="0" y="0"/>
                </a:lnTo>
                <a:lnTo>
                  <a:pt x="0" y="384048"/>
                </a:lnTo>
                <a:lnTo>
                  <a:pt x="5029200" y="384048"/>
                </a:lnTo>
                <a:lnTo>
                  <a:pt x="5029200" y="0"/>
                </a:lnTo>
                <a:close/>
              </a:path>
            </a:pathLst>
          </a:custGeom>
          <a:solidFill>
            <a:srgbClr val="0032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464800" y="471897"/>
            <a:ext cx="20999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8EBBE3"/>
                </a:solidFill>
                <a:latin typeface="Arial Black"/>
                <a:cs typeface="Arial Black"/>
              </a:rPr>
              <a:t>MEMPHIS</a:t>
            </a:r>
            <a:r>
              <a:rPr dirty="0" sz="1500" spc="-85">
                <a:solidFill>
                  <a:srgbClr val="8EBBE3"/>
                </a:solidFill>
                <a:latin typeface="Arial Black"/>
                <a:cs typeface="Arial Black"/>
              </a:rPr>
              <a:t> </a:t>
            </a:r>
            <a:r>
              <a:rPr dirty="0" sz="1500" spc="-10">
                <a:solidFill>
                  <a:srgbClr val="8EBBE3"/>
                </a:solidFill>
                <a:latin typeface="Arial Black"/>
                <a:cs typeface="Arial Black"/>
              </a:rPr>
              <a:t>DISTRICT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3859" y="1189258"/>
            <a:ext cx="2312670" cy="4086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GROUND</a:t>
            </a:r>
            <a:r>
              <a:rPr dirty="0" sz="900" spc="120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 spc="-20">
                <a:solidFill>
                  <a:srgbClr val="5E9DC6"/>
                </a:solidFill>
                <a:latin typeface="Arial Black"/>
                <a:cs typeface="Arial Black"/>
              </a:rPr>
              <a:t>WATER</a:t>
            </a:r>
            <a:endParaRPr sz="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William</a:t>
            </a:r>
            <a:r>
              <a:rPr dirty="0" sz="850" spc="-30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b="1" i="1">
                <a:solidFill>
                  <a:srgbClr val="003269"/>
                </a:solidFill>
                <a:latin typeface="Arial"/>
                <a:cs typeface="Arial"/>
              </a:rPr>
              <a:t>(Billy)</a:t>
            </a:r>
            <a:r>
              <a:rPr dirty="0" sz="850" spc="-25" b="1" i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B.</a:t>
            </a:r>
            <a:r>
              <a:rPr dirty="0" sz="850" spc="-30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Grantham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Chief</a:t>
            </a:r>
            <a:r>
              <a:rPr dirty="0" sz="850" spc="-2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-</a:t>
            </a:r>
            <a:r>
              <a:rPr dirty="0" sz="850" spc="-2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Groundwater</a:t>
            </a:r>
            <a:r>
              <a:rPr dirty="0" sz="850" spc="-2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003269"/>
                </a:solidFill>
                <a:latin typeface="Arial"/>
                <a:cs typeface="Arial"/>
              </a:rPr>
              <a:t>Section</a:t>
            </a:r>
            <a:endParaRPr sz="850">
              <a:latin typeface="Arial"/>
              <a:cs typeface="Arial"/>
            </a:endParaRPr>
          </a:p>
          <a:p>
            <a:pPr marL="12700" marR="1189355">
              <a:lnSpc>
                <a:spcPct val="117700"/>
              </a:lnSpc>
              <a:spcBef>
                <a:spcPts val="450"/>
              </a:spcBef>
            </a:pP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167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N.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Main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St.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Room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B20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2</a:t>
            </a:r>
            <a:r>
              <a:rPr dirty="0" sz="850" spc="500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Memphis, TN</a:t>
            </a:r>
            <a:r>
              <a:rPr dirty="0" sz="850" spc="1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10" i="1">
                <a:solidFill>
                  <a:srgbClr val="003269"/>
                </a:solidFill>
                <a:latin typeface="Arial Narrow"/>
                <a:cs typeface="Arial Narrow"/>
              </a:rPr>
              <a:t>38103-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1894</a:t>
            </a:r>
            <a:endParaRPr sz="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Phone:</a:t>
            </a:r>
            <a:r>
              <a:rPr dirty="0" sz="850" spc="1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901-208-</a:t>
            </a:r>
            <a:r>
              <a:rPr dirty="0" sz="850" spc="-20" b="1">
                <a:solidFill>
                  <a:srgbClr val="003269"/>
                </a:solidFill>
                <a:latin typeface="Arial"/>
                <a:cs typeface="Arial"/>
              </a:rPr>
              <a:t>0226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Email: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  <a:hlinkClick r:id="rId3"/>
              </a:rPr>
              <a:t>william.b.grantham@usace.army.mil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85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</a:pP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OUTREACH</a:t>
            </a:r>
            <a:r>
              <a:rPr dirty="0" sz="900" spc="165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 spc="-10">
                <a:solidFill>
                  <a:srgbClr val="5E9DC6"/>
                </a:solidFill>
                <a:latin typeface="Arial Black"/>
                <a:cs typeface="Arial Black"/>
              </a:rPr>
              <a:t>COORDINATOR</a:t>
            </a:r>
            <a:endParaRPr sz="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Brian</a:t>
            </a:r>
            <a:r>
              <a:rPr dirty="0" sz="850" spc="-20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M.</a:t>
            </a:r>
            <a:r>
              <a:rPr dirty="0" sz="850" spc="-1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Schneider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Project</a:t>
            </a:r>
            <a:r>
              <a:rPr dirty="0" sz="850" spc="-3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Manger</a:t>
            </a:r>
            <a:r>
              <a:rPr dirty="0" sz="850" spc="-3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-</a:t>
            </a:r>
            <a:r>
              <a:rPr dirty="0" sz="850" spc="-2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Project</a:t>
            </a:r>
            <a:r>
              <a:rPr dirty="0" sz="850" spc="-30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Development</a:t>
            </a:r>
            <a:r>
              <a:rPr dirty="0" sz="850" spc="-25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003269"/>
                </a:solidFill>
                <a:latin typeface="Arial"/>
                <a:cs typeface="Arial"/>
              </a:rPr>
              <a:t>Branch</a:t>
            </a:r>
            <a:endParaRPr sz="850">
              <a:latin typeface="Arial"/>
              <a:cs typeface="Arial"/>
            </a:endParaRPr>
          </a:p>
          <a:p>
            <a:pPr marL="12700" marR="1189355">
              <a:lnSpc>
                <a:spcPct val="117700"/>
              </a:lnSpc>
              <a:spcBef>
                <a:spcPts val="450"/>
              </a:spcBef>
            </a:pP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167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N.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Main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St.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Room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B20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2</a:t>
            </a:r>
            <a:r>
              <a:rPr dirty="0" sz="850" spc="500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Memphis, TN</a:t>
            </a:r>
            <a:r>
              <a:rPr dirty="0" sz="850" spc="1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10" i="1">
                <a:solidFill>
                  <a:srgbClr val="003269"/>
                </a:solidFill>
                <a:latin typeface="Arial Narrow"/>
                <a:cs typeface="Arial Narrow"/>
              </a:rPr>
              <a:t>38103-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1894</a:t>
            </a:r>
            <a:endParaRPr sz="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Phone:</a:t>
            </a:r>
            <a:r>
              <a:rPr dirty="0" sz="850" spc="1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901-544-</a:t>
            </a:r>
            <a:r>
              <a:rPr dirty="0" sz="850" spc="-20" b="1">
                <a:solidFill>
                  <a:srgbClr val="003269"/>
                </a:solidFill>
                <a:latin typeface="Arial"/>
                <a:cs typeface="Arial"/>
              </a:rPr>
              <a:t>3222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Email: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  <a:hlinkClick r:id="rId4"/>
              </a:rPr>
              <a:t>brian.m.schneider@usace.army.mil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NEW</a:t>
            </a:r>
            <a:r>
              <a:rPr dirty="0" sz="900" spc="-25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ORLEANS</a:t>
            </a:r>
            <a:r>
              <a:rPr dirty="0" sz="900" spc="-20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TO</a:t>
            </a:r>
            <a:r>
              <a:rPr dirty="0" sz="900" spc="-20">
                <a:solidFill>
                  <a:srgbClr val="5E9DC6"/>
                </a:solidFill>
                <a:latin typeface="Arial Black"/>
                <a:cs typeface="Arial Black"/>
              </a:rPr>
              <a:t> </a:t>
            </a:r>
            <a:r>
              <a:rPr dirty="0" sz="900">
                <a:solidFill>
                  <a:srgbClr val="5E9DC6"/>
                </a:solidFill>
                <a:latin typeface="Arial Black"/>
                <a:cs typeface="Arial Black"/>
              </a:rPr>
              <a:t>VENICE</a:t>
            </a:r>
            <a:r>
              <a:rPr dirty="0" sz="900" spc="-20">
                <a:solidFill>
                  <a:srgbClr val="5E9DC6"/>
                </a:solidFill>
                <a:latin typeface="Arial Black"/>
                <a:cs typeface="Arial Black"/>
              </a:rPr>
              <a:t> (NOV)</a:t>
            </a:r>
            <a:endParaRPr sz="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William</a:t>
            </a:r>
            <a:r>
              <a:rPr dirty="0" sz="850" spc="-30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b="1" i="1">
                <a:solidFill>
                  <a:srgbClr val="003269"/>
                </a:solidFill>
                <a:latin typeface="Arial"/>
                <a:cs typeface="Arial"/>
              </a:rPr>
              <a:t>(Andy)</a:t>
            </a:r>
            <a:r>
              <a:rPr dirty="0" sz="850" spc="-30" b="1" i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A.</a:t>
            </a:r>
            <a:r>
              <a:rPr dirty="0" sz="850" spc="-2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Simmerman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 spc="-10">
                <a:solidFill>
                  <a:srgbClr val="003269"/>
                </a:solidFill>
                <a:latin typeface="Arial"/>
                <a:cs typeface="Arial"/>
              </a:rPr>
              <a:t>Supplemental </a:t>
            </a:r>
            <a:r>
              <a:rPr dirty="0" sz="850">
                <a:solidFill>
                  <a:srgbClr val="003269"/>
                </a:solidFill>
                <a:latin typeface="Arial"/>
                <a:cs typeface="Arial"/>
              </a:rPr>
              <a:t>Program</a:t>
            </a:r>
            <a:r>
              <a:rPr dirty="0" sz="850" spc="-10">
                <a:solidFill>
                  <a:srgbClr val="003269"/>
                </a:solidFill>
                <a:latin typeface="Arial"/>
                <a:cs typeface="Arial"/>
              </a:rPr>
              <a:t> Manager</a:t>
            </a:r>
            <a:endParaRPr sz="850">
              <a:latin typeface="Arial"/>
              <a:cs typeface="Arial"/>
            </a:endParaRPr>
          </a:p>
          <a:p>
            <a:pPr marL="12700" marR="1189355">
              <a:lnSpc>
                <a:spcPct val="117700"/>
              </a:lnSpc>
              <a:spcBef>
                <a:spcPts val="450"/>
              </a:spcBef>
            </a:pP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167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N.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Main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St.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Room</a:t>
            </a:r>
            <a:r>
              <a:rPr dirty="0" sz="850" spc="-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B20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2</a:t>
            </a:r>
            <a:r>
              <a:rPr dirty="0" sz="850" spc="500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i="1">
                <a:solidFill>
                  <a:srgbClr val="003269"/>
                </a:solidFill>
                <a:latin typeface="Arial Narrow"/>
                <a:cs typeface="Arial Narrow"/>
              </a:rPr>
              <a:t>Memphis, TN</a:t>
            </a:r>
            <a:r>
              <a:rPr dirty="0" sz="850" spc="15" i="1">
                <a:solidFill>
                  <a:srgbClr val="003269"/>
                </a:solidFill>
                <a:latin typeface="Arial Narrow"/>
                <a:cs typeface="Arial Narrow"/>
              </a:rPr>
              <a:t> </a:t>
            </a:r>
            <a:r>
              <a:rPr dirty="0" sz="850" spc="-10" i="1">
                <a:solidFill>
                  <a:srgbClr val="003269"/>
                </a:solidFill>
                <a:latin typeface="Arial Narrow"/>
                <a:cs typeface="Arial Narrow"/>
              </a:rPr>
              <a:t>38103-</a:t>
            </a:r>
            <a:r>
              <a:rPr dirty="0" sz="850" spc="-20" i="1">
                <a:solidFill>
                  <a:srgbClr val="003269"/>
                </a:solidFill>
                <a:latin typeface="Arial Narrow"/>
                <a:cs typeface="Arial Narrow"/>
              </a:rPr>
              <a:t>1894</a:t>
            </a:r>
            <a:endParaRPr sz="8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850" b="1">
                <a:solidFill>
                  <a:srgbClr val="003269"/>
                </a:solidFill>
                <a:latin typeface="Arial"/>
                <a:cs typeface="Arial"/>
              </a:rPr>
              <a:t>Phone:</a:t>
            </a:r>
            <a:r>
              <a:rPr dirty="0" sz="850" spc="15" b="1">
                <a:solidFill>
                  <a:srgbClr val="003269"/>
                </a:solidFill>
                <a:latin typeface="Arial"/>
                <a:cs typeface="Arial"/>
              </a:rPr>
              <a:t> </a:t>
            </a: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</a:rPr>
              <a:t>901-544-</a:t>
            </a:r>
            <a:r>
              <a:rPr dirty="0" sz="850" spc="-20" b="1">
                <a:solidFill>
                  <a:srgbClr val="003269"/>
                </a:solidFill>
                <a:latin typeface="Arial"/>
                <a:cs typeface="Arial"/>
              </a:rPr>
              <a:t>3920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850" spc="-10" b="1">
                <a:solidFill>
                  <a:srgbClr val="003269"/>
                </a:solidFill>
                <a:latin typeface="Arial"/>
                <a:cs typeface="Arial"/>
                <a:hlinkClick r:id="rId5"/>
              </a:rPr>
              <a:t>Email:william.a.simmerman@usace.army.mil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2025-02-26T15:12:18Z</dcterms:created>
  <dcterms:modified xsi:type="dcterms:W3CDTF">2025-02-26T15:12:18Z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2025-02-13T00:00:00Z</vt:filetime>
  </property>
  <property fmtid="{D5CDD505-2E9C-101B-9397-08002B2CF9AE}" pid="3" name="Creator">
    <vt:lpwstr>Adobe InDesign 20.1 (Windows)</vt:lpwstr>
  </property>
  <property fmtid="{D5CDD505-2E9C-101B-9397-08002B2CF9AE}" pid="4" name="LastSaved">
    <vt:filetime>2025-02-26T00:00:00Z</vt:filetime>
  </property>
  <property fmtid="{D5CDD505-2E9C-101B-9397-08002B2CF9AE}" pid="5" name="Producer">
    <vt:lpwstr>Adobe PDF Library 17.0</vt:lpwstr>
  </property>
</Properties>
</file>